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5" r:id="rId3"/>
    <p:sldId id="264" r:id="rId4"/>
    <p:sldId id="257" r:id="rId5"/>
    <p:sldId id="258" r:id="rId6"/>
    <p:sldId id="259" r:id="rId7"/>
    <p:sldId id="260" r:id="rId8"/>
    <p:sldId id="262" r:id="rId9"/>
    <p:sldId id="263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15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07.11.2012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0" name="Прямоугольник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1" name="Прямоугольник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42" name="Прямоугольник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56" name="Прямоугольник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5" name="Прямоугольник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6" name="Прямоугольник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7" name="Прямоугольник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07.11.2012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07.11.2012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07.11.2012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олилиния 13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5" name="Полилиния 14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3" name="Полилиния 12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7" name="Полилиния 16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8" name="Полилиния 17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9" name="Полилиния 18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0" name="Полилиния 19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1" name="Полилиния 20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2" name="Полилиния 21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3" name="Полилиния 22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4" name="Полилиния 23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5" name="Полилиния 24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6" name="Полилиния 25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7" name="Полилиния 26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07.11.2012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Прямоугольник 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Прямоугольник 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07.11.2012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Прямоугольник 24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07.11.2012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0" name="Прямоугольник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1" name="Прямоугольник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Прямоугольник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07.11.2012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07.11.2012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07.11.2012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Группа 9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Прямая соединительная линия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Прямая соединительная линия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Прямая соединительная линия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grpSp>
        <p:nvGrpSpPr>
          <p:cNvPr id="14" name="Группа 13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Прямая соединительная линия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Прямая соединительная линия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Группа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Прямая соединительная линия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Прямая соединительная линия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Прямая соединительная линия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07.11.2012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7" name="Прямоугольник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07.11.2012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image" Target="../media/image19.jpeg"/><Relationship Id="rId4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кругленный прямоугольник 8"/>
          <p:cNvSpPr/>
          <p:nvPr/>
        </p:nvSpPr>
        <p:spPr>
          <a:xfrm>
            <a:off x="1428750" y="4071938"/>
            <a:ext cx="1643063" cy="278606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051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/>
          </a:p>
        </p:txBody>
      </p:sp>
      <p:pic>
        <p:nvPicPr>
          <p:cNvPr id="205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Овал 4"/>
          <p:cNvSpPr/>
          <p:nvPr/>
        </p:nvSpPr>
        <p:spPr>
          <a:xfrm>
            <a:off x="-2000296" y="-785842"/>
            <a:ext cx="9215438" cy="8561388"/>
          </a:xfrm>
          <a:prstGeom prst="ellipse">
            <a:avLst/>
          </a:prstGeom>
          <a:gradFill flip="none" rotWithShape="1">
            <a:gsLst>
              <a:gs pos="0">
                <a:srgbClr val="CC99FF">
                  <a:shade val="30000"/>
                  <a:satMod val="115000"/>
                </a:srgbClr>
              </a:gs>
              <a:gs pos="50000">
                <a:srgbClr val="CC99FF">
                  <a:shade val="67500"/>
                  <a:satMod val="115000"/>
                </a:srgbClr>
              </a:gs>
              <a:gs pos="100000">
                <a:srgbClr val="CC99FF">
                  <a:shade val="100000"/>
                  <a:satMod val="115000"/>
                </a:srgbClr>
              </a:gs>
            </a:gsLst>
            <a:lin ang="189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-785850" y="285728"/>
            <a:ext cx="7215238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ru-RU" sz="4000" b="1" i="1" dirty="0">
                <a:ln/>
                <a:solidFill>
                  <a:schemeClr val="accent3"/>
                </a:solidFill>
                <a:latin typeface="Calibri" pitchFamily="34" charset="0"/>
              </a:rPr>
              <a:t>ВЕНЕЦИАНСКОЕ ВОЗРОЖДЕНИЕ.</a:t>
            </a:r>
          </a:p>
          <a:p>
            <a:r>
              <a:rPr lang="ru-RU" sz="4000" b="1" dirty="0">
                <a:ln/>
                <a:solidFill>
                  <a:schemeClr val="accent3"/>
                </a:solidFill>
                <a:latin typeface="Calibri" pitchFamily="34" charset="0"/>
              </a:rPr>
              <a:t>ТВОРЧЕСТВО ДЖОРДЖОНЕ</a:t>
            </a:r>
            <a:r>
              <a:rPr lang="ru-RU" sz="4800" b="1" dirty="0">
                <a:ln/>
                <a:solidFill>
                  <a:schemeClr val="accent3"/>
                </a:solidFill>
                <a:latin typeface="Calibri" pitchFamily="34" charset="0"/>
              </a:rPr>
              <a:t>.</a:t>
            </a:r>
          </a:p>
        </p:txBody>
      </p:sp>
      <p:sp>
        <p:nvSpPr>
          <p:cNvPr id="2059" name="TextBox 13"/>
          <p:cNvSpPr txBox="1">
            <a:spLocks noChangeArrowheads="1"/>
          </p:cNvSpPr>
          <p:nvPr/>
        </p:nvSpPr>
        <p:spPr bwMode="auto">
          <a:xfrm>
            <a:off x="6215063" y="4929188"/>
            <a:ext cx="29289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pic>
        <p:nvPicPr>
          <p:cNvPr id="13" name="Рисунок 12" descr="0ee52fb1cfc4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2976" y="2285992"/>
            <a:ext cx="3357586" cy="521497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600" decel="100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600" decel="100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600" decel="100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00" decel="100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000"/>
                            </p:stCondLst>
                            <p:childTnLst>
                              <p:par>
                                <p:cTn id="20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600" decel="100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600" decel="100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00" decel="100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00" decel="100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J:\Венецианскре возрождение\giorgione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J:\Венецианскре возрождение\giorgione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57356" y="0"/>
            <a:ext cx="4857784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/>
          </a:p>
        </p:txBody>
      </p:sp>
      <p:pic>
        <p:nvPicPr>
          <p:cNvPr id="307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7" name="TextBox 4"/>
          <p:cNvSpPr txBox="1">
            <a:spLocks noChangeArrowheads="1"/>
          </p:cNvSpPr>
          <p:nvPr/>
        </p:nvSpPr>
        <p:spPr bwMode="auto">
          <a:xfrm>
            <a:off x="2714625" y="500063"/>
            <a:ext cx="43576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361554" y="285728"/>
            <a:ext cx="4639338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990033"/>
                </a:solidFill>
                <a:latin typeface="+mn-lt"/>
              </a:rPr>
              <a:t>ВЕНЕЦИЯ</a:t>
            </a:r>
          </a:p>
        </p:txBody>
      </p:sp>
      <p:pic>
        <p:nvPicPr>
          <p:cNvPr id="13313" name="Picture 1" descr="J:\Венецианскре возрождение\map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38" y="2000250"/>
            <a:ext cx="7929562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2938" y="1981200"/>
            <a:ext cx="7929562" cy="4591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5" name="Picture 3" descr="J:\Венецианскре возрождение\007_s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42938" y="1928813"/>
            <a:ext cx="7929562" cy="4643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6" name="Picture 4" descr="J:\Венецианскре возрождение\049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00063" y="1566863"/>
            <a:ext cx="8215312" cy="5005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33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33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33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3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3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30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0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30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30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0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30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7224" y="285728"/>
            <a:ext cx="7772400" cy="9144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0033CC"/>
                </a:solidFill>
              </a:rPr>
              <a:t>Архитектурный облик Венеции сложился к середине </a:t>
            </a:r>
            <a:r>
              <a:rPr lang="en-US" b="1" dirty="0" smtClean="0">
                <a:solidFill>
                  <a:srgbClr val="0033CC"/>
                </a:solidFill>
              </a:rPr>
              <a:t>XVI</a:t>
            </a:r>
            <a:r>
              <a:rPr lang="ru-RU" b="1" dirty="0" smtClean="0">
                <a:solidFill>
                  <a:srgbClr val="0033CC"/>
                </a:solidFill>
              </a:rPr>
              <a:t> века.</a:t>
            </a:r>
            <a:endParaRPr lang="ru-RU" b="1" dirty="0">
              <a:solidFill>
                <a:srgbClr val="0033CC"/>
              </a:solidFill>
            </a:endParaRPr>
          </a:p>
        </p:txBody>
      </p:sp>
      <p:pic>
        <p:nvPicPr>
          <p:cNvPr id="16386" name="Picture 2" descr="J:\Венецианскре возрождение\21123117_1206312290_venice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848100" y="3394075"/>
            <a:ext cx="1905000" cy="1352550"/>
          </a:xfrm>
        </p:spPr>
      </p:pic>
      <p:pic>
        <p:nvPicPr>
          <p:cNvPr id="16388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88" y="1647825"/>
            <a:ext cx="8501062" cy="478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9" name="Picture 5" descr="J:\Венецианскре возрождение\Вид на собор салюте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1500188"/>
            <a:ext cx="9143999" cy="535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3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88" y="285750"/>
            <a:ext cx="8229600" cy="785813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7030A0"/>
                </a:solidFill>
              </a:rPr>
              <a:t>Площадь Сан Марко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17410" name="Picture 2" descr="J:\Венецианскре возрождение\venezia_sanmarco1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429000" y="2889250"/>
            <a:ext cx="2743200" cy="2362200"/>
          </a:xfrm>
        </p:spPr>
      </p:pic>
      <p:pic>
        <p:nvPicPr>
          <p:cNvPr id="17411" name="Picture 3" descr="J:\Венецианскре возрождение\площадь сан марко2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143125"/>
            <a:ext cx="4214813" cy="328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2" name="Picture 4" descr="J:\Венецианскре возрождение\крылатый лев символ сан марко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0625" y="1214438"/>
            <a:ext cx="3143250" cy="1785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7000"/>
                            </p:stCondLst>
                            <p:childTnLst>
                              <p:par>
                                <p:cTn id="1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2000"/>
                            </p:stCondLst>
                            <p:childTnLst>
                              <p:par>
                                <p:cTn id="2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CC66FF"/>
                </a:solidFill>
              </a:rPr>
              <a:t>Этап Высокого  Возрождения в искусстве Венеции открывает</a:t>
            </a:r>
            <a:endParaRPr lang="ru-RU" b="1" dirty="0">
              <a:solidFill>
                <a:srgbClr val="CC66FF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500298" y="1571612"/>
            <a:ext cx="4929222" cy="923330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i="1" dirty="0">
                <a:ln>
                  <a:prstDash val="solid"/>
                </a:ln>
                <a:solidFill>
                  <a:srgbClr val="80008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+mn-lt"/>
              </a:rPr>
              <a:t>ДЖОРДЖОНЕ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3000375" y="2571750"/>
            <a:ext cx="31432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 dirty="0">
                <a:solidFill>
                  <a:srgbClr val="CC66FF"/>
                </a:solidFill>
                <a:latin typeface="Calibri" pitchFamily="34" charset="0"/>
              </a:rPr>
              <a:t>(1477 – 1510)</a:t>
            </a:r>
          </a:p>
        </p:txBody>
      </p:sp>
      <p:pic>
        <p:nvPicPr>
          <p:cNvPr id="7" name="Picture 30" descr="42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643563" y="2500313"/>
            <a:ext cx="3286125" cy="414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428625" y="3786188"/>
            <a:ext cx="4857750" cy="22463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FFC000"/>
                </a:solidFill>
                <a:latin typeface="+mn-lt"/>
              </a:rPr>
              <a:t>«Я мало что понимаю в картинах, но для меня нет ничего выше венецианцев, а превыше всех Джорджоне».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FFC000"/>
                </a:solidFill>
                <a:latin typeface="+mn-lt"/>
              </a:rPr>
              <a:t>			Байрон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6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6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600" decel="100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600" decel="100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00" decel="100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00" decel="100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9000"/>
                            </p:stCondLst>
                            <p:childTnLst>
                              <p:par>
                                <p:cTn id="35" presetID="39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3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2000"/>
                            </p:stCondLst>
                            <p:childTnLst>
                              <p:par>
                                <p:cTn id="42" presetID="39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3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J:\Венецианскре возрождение\giorgione4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786313" y="1571625"/>
            <a:ext cx="4043362" cy="4525963"/>
          </a:xfrm>
        </p:spPr>
      </p:pic>
      <p:sp>
        <p:nvSpPr>
          <p:cNvPr id="4" name="Прямоугольник 3"/>
          <p:cNvSpPr/>
          <p:nvPr/>
        </p:nvSpPr>
        <p:spPr>
          <a:xfrm>
            <a:off x="571472" y="285728"/>
            <a:ext cx="8286808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31550" cmpd="sng">
                  <a:solidFill>
                    <a:srgbClr val="CC66FF"/>
                  </a:solidFill>
                  <a:prstDash val="solid"/>
                </a:ln>
                <a:solidFill>
                  <a:srgbClr val="80008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+mn-lt"/>
              </a:rPr>
              <a:t>Творчество Джорджоне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4929188" y="6143625"/>
            <a:ext cx="4214812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latin typeface="Calibri" pitchFamily="34" charset="0"/>
              </a:rPr>
              <a:t>Гроза</a:t>
            </a:r>
          </a:p>
          <a:p>
            <a:r>
              <a:rPr lang="ru-RU">
                <a:latin typeface="Calibri" pitchFamily="34" charset="0"/>
              </a:rPr>
              <a:t>1505. Галерея академии, Венеция.</a:t>
            </a:r>
          </a:p>
        </p:txBody>
      </p:sp>
      <p:pic>
        <p:nvPicPr>
          <p:cNvPr id="7" name="Picture 2" descr="J:\Венецианскре возрождение\Джорджоне Воин со своим оруженосцем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500" y="1571625"/>
            <a:ext cx="3621088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571500" y="6199188"/>
            <a:ext cx="357187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latin typeface="Calibri" pitchFamily="34" charset="0"/>
              </a:rPr>
              <a:t>Воин со своим оруженосцем.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7000"/>
                            </p:stCondLst>
                            <p:childTnLst>
                              <p:par>
                                <p:cTn id="3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J:\Венецианскре возрождение\giorgione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0" y="214313"/>
            <a:ext cx="1347788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 descr="J:\Венецианскре возрождение\giorgione9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14563" y="4286250"/>
            <a:ext cx="3714750" cy="1785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 descr="J:\Венецианскре возрождение\giorgione4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143375" y="928688"/>
            <a:ext cx="2357438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 descr="J:\Венецианскре возрождение\giorgione3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357938" y="4143375"/>
            <a:ext cx="2547937" cy="247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0" name="Picture 6" descr="J:\Венецианскре возрождение\Джорджоне Воин со своим оруженосцем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858000" y="500063"/>
            <a:ext cx="2047875" cy="278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3" name="TextBox 13"/>
          <p:cNvSpPr txBox="1">
            <a:spLocks noChangeArrowheads="1"/>
          </p:cNvSpPr>
          <p:nvPr/>
        </p:nvSpPr>
        <p:spPr bwMode="auto">
          <a:xfrm>
            <a:off x="6072188" y="6286500"/>
            <a:ext cx="2286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b="1">
              <a:solidFill>
                <a:srgbClr val="6600FF"/>
              </a:solidFill>
              <a:latin typeface="Calibri" pitchFamily="34" charset="0"/>
            </a:endParaRP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214313" y="1571625"/>
            <a:ext cx="1714500" cy="341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b="1">
              <a:solidFill>
                <a:srgbClr val="6600FF"/>
              </a:solidFill>
              <a:latin typeface="Calibri" pitchFamily="34" charset="0"/>
            </a:endParaRPr>
          </a:p>
          <a:p>
            <a:r>
              <a:rPr lang="ru-RU" b="1">
                <a:solidFill>
                  <a:srgbClr val="FF0000"/>
                </a:solidFill>
                <a:latin typeface="Calibri" pitchFamily="34" charset="0"/>
              </a:rPr>
              <a:t>Гроза</a:t>
            </a:r>
          </a:p>
          <a:p>
            <a:endParaRPr lang="ru-RU" b="1">
              <a:solidFill>
                <a:srgbClr val="6600FF"/>
              </a:solidFill>
              <a:latin typeface="Calibri" pitchFamily="34" charset="0"/>
            </a:endParaRPr>
          </a:p>
          <a:p>
            <a:r>
              <a:rPr lang="ru-RU" b="1">
                <a:solidFill>
                  <a:srgbClr val="FFFF00"/>
                </a:solidFill>
                <a:latin typeface="Calibri" pitchFamily="34" charset="0"/>
              </a:rPr>
              <a:t>Юдифь</a:t>
            </a:r>
          </a:p>
          <a:p>
            <a:endParaRPr lang="ru-RU" b="1">
              <a:solidFill>
                <a:srgbClr val="6600FF"/>
              </a:solidFill>
              <a:latin typeface="Calibri" pitchFamily="34" charset="0"/>
            </a:endParaRPr>
          </a:p>
          <a:p>
            <a:r>
              <a:rPr lang="ru-RU" b="1">
                <a:solidFill>
                  <a:srgbClr val="6600FF"/>
                </a:solidFill>
                <a:latin typeface="Calibri" pitchFamily="34" charset="0"/>
              </a:rPr>
              <a:t>Три философа</a:t>
            </a:r>
          </a:p>
          <a:p>
            <a:endParaRPr lang="ru-RU" b="1">
              <a:solidFill>
                <a:srgbClr val="6600FF"/>
              </a:solidFill>
              <a:latin typeface="Calibri" pitchFamily="34" charset="0"/>
            </a:endParaRPr>
          </a:p>
          <a:p>
            <a:r>
              <a:rPr lang="ru-RU" b="1">
                <a:solidFill>
                  <a:srgbClr val="800080"/>
                </a:solidFill>
                <a:latin typeface="Calibri" pitchFamily="34" charset="0"/>
              </a:rPr>
              <a:t>Воин со своим оруженосцем</a:t>
            </a:r>
          </a:p>
          <a:p>
            <a:endParaRPr lang="ru-RU" b="1">
              <a:solidFill>
                <a:srgbClr val="6600FF"/>
              </a:solidFill>
              <a:latin typeface="Calibri" pitchFamily="34" charset="0"/>
            </a:endParaRPr>
          </a:p>
          <a:p>
            <a:r>
              <a:rPr lang="ru-RU" b="1">
                <a:solidFill>
                  <a:srgbClr val="990033"/>
                </a:solidFill>
                <a:latin typeface="Calibri" pitchFamily="34" charset="0"/>
              </a:rPr>
              <a:t>Спящая Венера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" dur="2000" fill="hold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4" dur="20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5" dur="2000" fill="hold"/>
                                        <p:tgtEl>
                                          <p:spTgt spid="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6" dur="2000" fill="hold"/>
                                        <p:tgtEl>
                                          <p:spTgt spid="1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7" dur="2000" fill="hold"/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Метро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Метро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Метро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11</TotalTime>
  <Words>79</Words>
  <PresentationFormat>Экран (4:3)</PresentationFormat>
  <Paragraphs>24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Метро</vt:lpstr>
      <vt:lpstr>Слайд 1</vt:lpstr>
      <vt:lpstr>Слайд 2</vt:lpstr>
      <vt:lpstr>Слайд 3</vt:lpstr>
      <vt:lpstr>Слайд 4</vt:lpstr>
      <vt:lpstr>Архитектурный облик Венеции сложился к середине XVI века.</vt:lpstr>
      <vt:lpstr>Площадь Сан Марко.</vt:lpstr>
      <vt:lpstr>Этап Высокого  Возрождения в искусстве Венеции открывает</vt:lpstr>
      <vt:lpstr>Слайд 8</vt:lpstr>
      <vt:lpstr>Слайд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nukri</dc:creator>
  <cp:lastModifiedBy>nukri</cp:lastModifiedBy>
  <cp:revision>3</cp:revision>
  <dcterms:created xsi:type="dcterms:W3CDTF">2012-11-07T18:37:36Z</dcterms:created>
  <dcterms:modified xsi:type="dcterms:W3CDTF">2012-11-07T18:56:29Z</dcterms:modified>
</cp:coreProperties>
</file>