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4-22T21:11:34.421" idx="1">
    <p:pos x="4703" y="1773"/>
    <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07.11.2012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468313" y="1628775"/>
            <a:ext cx="8229600" cy="4525963"/>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5127" name="Rectangle 7"/>
          <p:cNvSpPr>
            <a:spLocks noChangeArrowheads="1"/>
          </p:cNvSpPr>
          <p:nvPr/>
        </p:nvSpPr>
        <p:spPr bwMode="auto">
          <a:xfrm>
            <a:off x="468313" y="1628775"/>
            <a:ext cx="8229600" cy="4525963"/>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5128" name="Rectangle 8"/>
          <p:cNvSpPr>
            <a:spLocks noChangeArrowheads="1"/>
          </p:cNvSpPr>
          <p:nvPr/>
        </p:nvSpPr>
        <p:spPr bwMode="auto">
          <a:xfrm>
            <a:off x="468313" y="1628775"/>
            <a:ext cx="8229600" cy="4525963"/>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5129" name="Rectangle 9"/>
          <p:cNvSpPr>
            <a:spLocks noChangeArrowheads="1"/>
          </p:cNvSpPr>
          <p:nvPr/>
        </p:nvSpPr>
        <p:spPr bwMode="auto">
          <a:xfrm>
            <a:off x="468313" y="1628775"/>
            <a:ext cx="8229600" cy="4525963"/>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5130" name="Rectangle 10"/>
          <p:cNvSpPr>
            <a:spLocks noChangeArrowheads="1"/>
          </p:cNvSpPr>
          <p:nvPr/>
        </p:nvSpPr>
        <p:spPr bwMode="auto">
          <a:xfrm>
            <a:off x="468313" y="1268413"/>
            <a:ext cx="8207375" cy="48863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5131" name="Rectangle 11"/>
          <p:cNvSpPr>
            <a:spLocks noChangeArrowheads="1"/>
          </p:cNvSpPr>
          <p:nvPr/>
        </p:nvSpPr>
        <p:spPr bwMode="auto">
          <a:xfrm>
            <a:off x="468313" y="1628775"/>
            <a:ext cx="8229600" cy="4525963"/>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pic>
        <p:nvPicPr>
          <p:cNvPr id="10248" name="Picture 12" descr="img037"/>
          <p:cNvPicPr>
            <a:picLocks noGrp="1" noChangeAspect="1" noChangeArrowheads="1"/>
          </p:cNvPicPr>
          <p:nvPr>
            <p:ph idx="1"/>
          </p:nvPr>
        </p:nvPicPr>
        <p:blipFill>
          <a:blip r:embed="rId2"/>
          <a:srcRect/>
          <a:stretch>
            <a:fillRect/>
          </a:stretch>
        </p:blipFill>
        <p:spPr>
          <a:xfrm>
            <a:off x="0" y="1554162"/>
            <a:ext cx="9144000" cy="5303838"/>
          </a:xfrm>
        </p:spPr>
      </p:pic>
      <p:sp>
        <p:nvSpPr>
          <p:cNvPr id="12" name="Прямоугольник 11"/>
          <p:cNvSpPr/>
          <p:nvPr/>
        </p:nvSpPr>
        <p:spPr>
          <a:xfrm>
            <a:off x="412122" y="0"/>
            <a:ext cx="8731878" cy="1754326"/>
          </a:xfrm>
          <a:prstGeom prst="rect">
            <a:avLst/>
          </a:prstGeom>
          <a:noFill/>
        </p:spPr>
        <p:txBody>
          <a:bodyPr wrap="none">
            <a:spAutoFit/>
          </a:bodyPr>
          <a:lstStyle/>
          <a:p>
            <a:pPr algn="ctr">
              <a:defRPr/>
            </a:pPr>
            <a:r>
              <a:rPr lang="en-US" sz="5400" b="1" i="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WILLIAM SHAKESPEARE</a:t>
            </a:r>
            <a:br>
              <a:rPr lang="en-US" sz="5400" b="1" i="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br>
            <a:r>
              <a:rPr lang="en-US" sz="5400" b="1" i="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1564-1616</a:t>
            </a:r>
            <a:endParaRPr lang="ru-RU" sz="5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6" name="Rectangle 4"/>
          <p:cNvSpPr>
            <a:spLocks noGrp="1" noChangeArrowheads="1"/>
          </p:cNvSpPr>
          <p:nvPr>
            <p:ph type="title"/>
          </p:nvPr>
        </p:nvSpPr>
        <p:spPr>
          <a:xfrm>
            <a:off x="0" y="0"/>
            <a:ext cx="9144000" cy="914400"/>
          </a:xfrm>
        </p:spPr>
        <p:style>
          <a:lnRef idx="1">
            <a:schemeClr val="accent2"/>
          </a:lnRef>
          <a:fillRef idx="2">
            <a:schemeClr val="accent2"/>
          </a:fillRef>
          <a:effectRef idx="1">
            <a:schemeClr val="accent2"/>
          </a:effectRef>
          <a:fontRef idx="minor">
            <a:schemeClr val="dk1"/>
          </a:fontRef>
        </p:style>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life of William Shakespeare</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3795" name="Rectangle 3"/>
          <p:cNvSpPr>
            <a:spLocks noGrp="1" noChangeArrowheads="1"/>
          </p:cNvSpPr>
          <p:nvPr>
            <p:ph type="body" idx="4294967295"/>
          </p:nvPr>
        </p:nvSpPr>
        <p:spPr>
          <a:xfrm>
            <a:off x="0" y="785794"/>
            <a:ext cx="9144000" cy="6072206"/>
          </a:xfrm>
        </p:spPr>
        <p:style>
          <a:lnRef idx="1">
            <a:schemeClr val="accent2"/>
          </a:lnRef>
          <a:fillRef idx="2">
            <a:schemeClr val="accent2"/>
          </a:fillRef>
          <a:effectRef idx="1">
            <a:schemeClr val="accent2"/>
          </a:effectRef>
          <a:fontRef idx="minor">
            <a:schemeClr val="dk1"/>
          </a:fontRef>
        </p:style>
        <p:txBody>
          <a:bodyPr>
            <a:noAutofit/>
          </a:bodyPr>
          <a:lstStyle/>
          <a:p>
            <a:pPr fontAlgn="auto">
              <a:lnSpc>
                <a:spcPct val="80000"/>
              </a:lnSpc>
              <a:spcAft>
                <a:spcPts val="0"/>
              </a:spcAft>
              <a:buFont typeface="Wingdings 2"/>
              <a:buChar char=""/>
              <a:defRPr/>
            </a:pPr>
            <a:r>
              <a:rPr lang="en-US" sz="2400" dirty="0">
                <a:solidFill>
                  <a:srgbClr val="002060"/>
                </a:solidFill>
                <a:latin typeface="MV Boli" pitchFamily="2" charset="0"/>
                <a:cs typeface="MV Boli" pitchFamily="2" charset="0"/>
              </a:rPr>
              <a:t>W. Shakespeare was born on April 23, 1564 in Stratford-on-Avon. His father was a glove-maker. William went to a grammar school and had a good education. There he learned to love reading.</a:t>
            </a:r>
          </a:p>
          <a:p>
            <a:pPr fontAlgn="auto">
              <a:lnSpc>
                <a:spcPct val="80000"/>
              </a:lnSpc>
              <a:spcAft>
                <a:spcPts val="0"/>
              </a:spcAft>
              <a:buFont typeface="Wingdings 2"/>
              <a:buChar char=""/>
              <a:defRPr/>
            </a:pPr>
            <a:r>
              <a:rPr lang="en-US" sz="2400" dirty="0">
                <a:solidFill>
                  <a:srgbClr val="002060"/>
                </a:solidFill>
                <a:latin typeface="MV Boli" pitchFamily="2" charset="0"/>
                <a:cs typeface="MV Boli" pitchFamily="2" charset="0"/>
              </a:rPr>
              <a:t>William married when he was still a teenager. His wife, Anne Hathaway, was several years older than he was. He carved his living helping his father in the family business. He had three children when he left for London in 1587. Some people say that the reason he had left his wife and children was his love to poetry and theatre.</a:t>
            </a:r>
          </a:p>
          <a:p>
            <a:pPr fontAlgn="auto">
              <a:lnSpc>
                <a:spcPct val="80000"/>
              </a:lnSpc>
              <a:spcAft>
                <a:spcPts val="0"/>
              </a:spcAft>
              <a:buFont typeface="Wingdings 2"/>
              <a:buChar char=""/>
              <a:defRPr/>
            </a:pPr>
            <a:r>
              <a:rPr lang="en-US" sz="2400" dirty="0">
                <a:solidFill>
                  <a:srgbClr val="002060"/>
                </a:solidFill>
                <a:latin typeface="MV Boli" pitchFamily="2" charset="0"/>
                <a:cs typeface="MV Boli" pitchFamily="2" charset="0"/>
              </a:rPr>
              <a:t>In London Shakespeare began to act and to write plays and soon became an important member of a well-known acting company. Most of his plays were performed in the Globe Theatre, built on the bank of the River Thames. In 1613 he stopped writing and went back to live in Stratford. There he died in 1616.</a:t>
            </a:r>
          </a:p>
          <a:p>
            <a:pPr fontAlgn="auto">
              <a:lnSpc>
                <a:spcPct val="80000"/>
              </a:lnSpc>
              <a:spcAft>
                <a:spcPts val="0"/>
              </a:spcAft>
              <a:buFont typeface="Wingdings 2"/>
              <a:buChar char=""/>
              <a:defRPr/>
            </a:pPr>
            <a:r>
              <a:rPr lang="en-US" sz="2400" dirty="0">
                <a:solidFill>
                  <a:srgbClr val="002060"/>
                </a:solidFill>
                <a:latin typeface="MV Boli" pitchFamily="2" charset="0"/>
                <a:cs typeface="MV Boli" pitchFamily="2" charset="0"/>
              </a:rPr>
              <a:t>His plays are still acted not only in England and</a:t>
            </a:r>
            <a:r>
              <a:rPr lang="en-US" sz="2400" i="1" dirty="0">
                <a:solidFill>
                  <a:srgbClr val="002060"/>
                </a:solidFill>
                <a:latin typeface="MV Boli" pitchFamily="2" charset="0"/>
                <a:cs typeface="MV Boli" pitchFamily="2" charset="0"/>
              </a:rPr>
              <a:t> </a:t>
            </a:r>
            <a:r>
              <a:rPr lang="en-US" sz="2400" dirty="0">
                <a:solidFill>
                  <a:srgbClr val="002060"/>
                </a:solidFill>
                <a:latin typeface="MV Boli" pitchFamily="2" charset="0"/>
                <a:cs typeface="MV Boli" pitchFamily="2" charset="0"/>
              </a:rPr>
              <a:t>on the stages of many </a:t>
            </a:r>
            <a:r>
              <a:rPr lang="en-US" sz="2400" dirty="0">
                <a:solidFill>
                  <a:schemeClr val="tx2"/>
                </a:solidFill>
                <a:latin typeface="MV Boli" pitchFamily="2" charset="0"/>
                <a:cs typeface="MV Boli" pitchFamily="2" charset="0"/>
              </a:rPr>
              <a:t>theatres of the world.</a:t>
            </a:r>
            <a:endParaRPr lang="ru-RU" sz="2400" dirty="0">
              <a:solidFill>
                <a:schemeClr val="tx2"/>
              </a:solidFill>
              <a:latin typeface="Monotype Corsiva" pitchFamily="66" charset="0"/>
              <a:cs typeface="MV Boli" pitchFamily="2" charset="0"/>
            </a:endParaRPr>
          </a:p>
        </p:txBody>
      </p:sp>
    </p:spTree>
    <p:custDataLst>
      <p:tags r:id="rId1"/>
    </p:custDataLst>
  </p:cSld>
  <p:clrMapOvr>
    <a:masterClrMapping/>
  </p:clrMapOvr>
  <p:transition advTm="2017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5">
                                            <p:bg/>
                                          </p:spTgt>
                                        </p:tgtEl>
                                        <p:attrNameLst>
                                          <p:attrName>style.visibility</p:attrName>
                                        </p:attrNameLst>
                                      </p:cBhvr>
                                      <p:to>
                                        <p:strVal val="visible"/>
                                      </p:to>
                                    </p:set>
                                    <p:animEffect transition="in" filter="fade">
                                      <p:cBhvr>
                                        <p:cTn id="7" dur="2000"/>
                                        <p:tgtEl>
                                          <p:spTgt spid="33795">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Effect transition="in" filter="fade">
                                      <p:cBhvr>
                                        <p:cTn id="12" dur="2000"/>
                                        <p:tgtEl>
                                          <p:spTgt spid="337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795">
                                            <p:txEl>
                                              <p:pRg st="1" end="1"/>
                                            </p:txEl>
                                          </p:spTgt>
                                        </p:tgtEl>
                                        <p:attrNameLst>
                                          <p:attrName>style.visibility</p:attrName>
                                        </p:attrNameLst>
                                      </p:cBhvr>
                                      <p:to>
                                        <p:strVal val="visible"/>
                                      </p:to>
                                    </p:set>
                                    <p:animEffect transition="in" filter="fade">
                                      <p:cBhvr>
                                        <p:cTn id="17" dur="2000"/>
                                        <p:tgtEl>
                                          <p:spTgt spid="3379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795">
                                            <p:txEl>
                                              <p:pRg st="2" end="2"/>
                                            </p:txEl>
                                          </p:spTgt>
                                        </p:tgtEl>
                                        <p:attrNameLst>
                                          <p:attrName>style.visibility</p:attrName>
                                        </p:attrNameLst>
                                      </p:cBhvr>
                                      <p:to>
                                        <p:strVal val="visible"/>
                                      </p:to>
                                    </p:set>
                                    <p:animEffect transition="in" filter="fade">
                                      <p:cBhvr>
                                        <p:cTn id="22" dur="2000"/>
                                        <p:tgtEl>
                                          <p:spTgt spid="3379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795">
                                            <p:txEl>
                                              <p:pRg st="3" end="3"/>
                                            </p:txEl>
                                          </p:spTgt>
                                        </p:tgtEl>
                                        <p:attrNameLst>
                                          <p:attrName>style.visibility</p:attrName>
                                        </p:attrNameLst>
                                      </p:cBhvr>
                                      <p:to>
                                        <p:strVal val="visible"/>
                                      </p:to>
                                    </p:set>
                                    <p:animEffect transition="in" filter="fade">
                                      <p:cBhvr>
                                        <p:cTn id="27" dur="20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house where William Shakespeare was born</a:t>
            </a:r>
            <a:endParaRPr lang="ru-RU"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2291" name="Picture 3" descr="the house"/>
          <p:cNvPicPr>
            <a:picLocks noGrp="1" noChangeAspect="1" noChangeArrowheads="1"/>
          </p:cNvPicPr>
          <p:nvPr>
            <p:ph idx="1"/>
          </p:nvPr>
        </p:nvPicPr>
        <p:blipFill>
          <a:blip r:embed="rId2"/>
          <a:srcRect/>
          <a:stretch>
            <a:fillRect/>
          </a:stretch>
        </p:blipFill>
        <p:spPr>
          <a:xfrm>
            <a:off x="142844" y="1554162"/>
            <a:ext cx="9001156" cy="5303837"/>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9144000" cy="1500174"/>
          </a:xfrm>
        </p:spPr>
        <p:style>
          <a:lnRef idx="1">
            <a:schemeClr val="dk1"/>
          </a:lnRef>
          <a:fillRef idx="2">
            <a:schemeClr val="dk1"/>
          </a:fillRef>
          <a:effectRef idx="1">
            <a:schemeClr val="dk1"/>
          </a:effectRef>
          <a:fontRef idx="minor">
            <a:schemeClr val="dk1"/>
          </a:fontRef>
        </p:style>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William Shakespeare –one of the world</a:t>
            </a: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’s greatest writer</a:t>
            </a:r>
          </a:p>
        </p:txBody>
      </p:sp>
      <p:sp>
        <p:nvSpPr>
          <p:cNvPr id="38915" name="Rectangle 3"/>
          <p:cNvSpPr>
            <a:spLocks noGrp="1" noChangeArrowheads="1"/>
          </p:cNvSpPr>
          <p:nvPr>
            <p:ph idx="1"/>
          </p:nvPr>
        </p:nvSpPr>
        <p:spPr>
          <a:xfrm>
            <a:off x="0" y="1500175"/>
            <a:ext cx="9143999" cy="5357826"/>
          </a:xfrm>
        </p:spPr>
        <p:style>
          <a:lnRef idx="1">
            <a:schemeClr val="dk1"/>
          </a:lnRef>
          <a:fillRef idx="2">
            <a:schemeClr val="dk1"/>
          </a:fillRef>
          <a:effectRef idx="1">
            <a:schemeClr val="dk1"/>
          </a:effectRef>
          <a:fontRef idx="minor">
            <a:schemeClr val="dk1"/>
          </a:fontRef>
        </p:style>
        <p:txBody>
          <a:bodyPr>
            <a:normAutofit/>
          </a:bodyPr>
          <a:lstStyle/>
          <a:p>
            <a:pPr fontAlgn="auto">
              <a:spcAft>
                <a:spcPts val="0"/>
              </a:spcAft>
              <a:buFont typeface="Wingdings 2"/>
              <a:buChar char=""/>
              <a:defRPr/>
            </a:pPr>
            <a:r>
              <a:rPr lang="en-US" dirty="0">
                <a:latin typeface="MV Boli" pitchFamily="2" charset="0"/>
                <a:cs typeface="MV Boli" pitchFamily="2" charset="0"/>
              </a:rPr>
              <a:t>William Shakespeare also wrote many sonnets and poems. The best and the most popular Shakespeare's works are "King Lear", "Romeo and Juliet", "Twelfth Night", "Hamlet", "Othello". Written hundreds of years ago, these works are very popular nowadays</a:t>
            </a:r>
            <a:r>
              <a:rPr lang="en-US" b="1" dirty="0">
                <a:latin typeface="MV Boli" pitchFamily="2" charset="0"/>
                <a:cs typeface="MV Boli" pitchFamily="2" charset="0"/>
              </a:rPr>
              <a:t>, </a:t>
            </a:r>
            <a:r>
              <a:rPr lang="en-US" dirty="0">
                <a:latin typeface="MV Boli" pitchFamily="2" charset="0"/>
                <a:cs typeface="MV Boli" pitchFamily="2" charset="0"/>
              </a:rPr>
              <a:t>they are translated into many languages and they are read and loved by the people all over  the world.</a:t>
            </a:r>
            <a:endParaRPr lang="ru-RU" dirty="0">
              <a:cs typeface="MV Boli" pitchFamily="2" charset="0"/>
            </a:endParaRPr>
          </a:p>
        </p:txBody>
      </p:sp>
    </p:spTree>
    <p:custDataLst>
      <p:tags r:id="rId1"/>
    </p:custDataLst>
  </p:cSld>
  <p:clrMapOvr>
    <a:masterClrMapping/>
  </p:clrMapOvr>
  <p:transition advTm="1629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4213" y="0"/>
            <a:ext cx="8002587" cy="1125538"/>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most famous plays written by</a:t>
            </a:r>
            <a:b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Shakespeare</a:t>
            </a:r>
            <a:endParaRPr lang="ru-RU"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339" name="Rectangle 3"/>
          <p:cNvSpPr>
            <a:spLocks noGrp="1" noChangeArrowheads="1"/>
          </p:cNvSpPr>
          <p:nvPr>
            <p:ph idx="1"/>
          </p:nvPr>
        </p:nvSpPr>
        <p:spPr>
          <a:xfrm>
            <a:off x="539750" y="1125538"/>
            <a:ext cx="7920038" cy="5005387"/>
          </a:xfrm>
        </p:spPr>
        <p:txBody>
          <a:bodyPr>
            <a:normAutofit lnSpcReduction="10000"/>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1593  </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Comedy of Errors</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1595  </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“Romeo and Juliet“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1596 </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 “A Midsummer Night‘s</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Dream</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1599 “Julius Caesar“</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1600 “As You Like It“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1600 “Twelfth Night“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1601 “ Hamlet“</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1603 “All’s Well That Ends Well" </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1604  “Othello”</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1606  “ King Lear”</a:t>
            </a:r>
          </a:p>
          <a:p>
            <a:pPr>
              <a:lnSpc>
                <a:spcPct val="80000"/>
              </a:lnSpc>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rPr>
              <a:t>1606  “ Macbeth”</a:t>
            </a:r>
          </a:p>
          <a:p>
            <a:pPr>
              <a:lnSpc>
                <a:spcPct val="80000"/>
              </a:lnSpc>
            </a:pPr>
            <a:endPar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endParaRPr>
          </a:p>
          <a:p>
            <a:pPr>
              <a:lnSpc>
                <a:spcPct val="80000"/>
              </a:lnSpc>
            </a:pPr>
            <a:endPar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endParaRPr>
          </a:p>
          <a:p>
            <a:pPr>
              <a:lnSpc>
                <a:spcPct val="80000"/>
              </a:lnSpc>
            </a:pPr>
            <a:endPar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Tahoma"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14348" y="285728"/>
            <a:ext cx="7942263" cy="863601"/>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53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a:t>
            </a:r>
            <a:r>
              <a:rPr lang="en-US" sz="53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Romeo and Juliet</a:t>
            </a:r>
            <a:r>
              <a:rPr lang="en-US" sz="53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Tahoma" pitchFamily="34" charset="0"/>
              </a:rPr>
              <a:t>"</a:t>
            </a:r>
          </a:p>
        </p:txBody>
      </p:sp>
      <p:pic>
        <p:nvPicPr>
          <p:cNvPr id="15363" name="Picture 10" descr="Копия img0361"/>
          <p:cNvPicPr>
            <a:picLocks noGrp="1" noChangeAspect="1" noChangeArrowheads="1"/>
          </p:cNvPicPr>
          <p:nvPr>
            <p:ph idx="1"/>
          </p:nvPr>
        </p:nvPicPr>
        <p:blipFill>
          <a:blip r:embed="rId2"/>
          <a:srcRect/>
          <a:stretch>
            <a:fillRect/>
          </a:stretch>
        </p:blipFill>
        <p:spPr>
          <a:xfrm>
            <a:off x="2357422" y="1554162"/>
            <a:ext cx="4500594" cy="5303837"/>
          </a:xfrm>
        </p:spPr>
      </p:pic>
      <p:sp>
        <p:nvSpPr>
          <p:cNvPr id="43011" name="Rectangle 3"/>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2" name="Rectangle 4"/>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3" name="Rectangle 5"/>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4" name="Rectangle 6"/>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5" name="Rectangle 7"/>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6" name="Rectangle 8"/>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
        <p:nvSpPr>
          <p:cNvPr id="43017" name="Rectangle 9"/>
          <p:cNvSpPr>
            <a:spLocks noChangeArrowheads="1"/>
          </p:cNvSpPr>
          <p:nvPr/>
        </p:nvSpPr>
        <p:spPr bwMode="auto">
          <a:xfrm>
            <a:off x="468313" y="1628775"/>
            <a:ext cx="8229600" cy="4530725"/>
          </a:xfrm>
          <a:prstGeom prst="rect">
            <a:avLst/>
          </a:prstGeom>
          <a:noFill/>
          <a:ln w="9525">
            <a:noFill/>
            <a:miter lim="800000"/>
            <a:headEnd/>
            <a:tailEnd/>
          </a:ln>
          <a:effectLst/>
        </p:spPr>
        <p:txBody>
          <a:bodyPr/>
          <a:lstStyle/>
          <a:p>
            <a:pPr marL="342900" indent="-342900">
              <a:spcBef>
                <a:spcPct val="20000"/>
              </a:spcBef>
              <a:buClr>
                <a:schemeClr val="hlink"/>
              </a:buClr>
              <a:buSzPct val="80000"/>
              <a:buFont typeface="Wingdings" pitchFamily="2" charset="2"/>
              <a:buChar char="l"/>
              <a:defRPr/>
            </a:pPr>
            <a:endParaRPr lang="ru-RU" sz="3200">
              <a:effectLst>
                <a:outerShdw blurRad="38100" dist="38100" dir="2700000" algn="tl">
                  <a:srgbClr val="000000"/>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Grp="1" noChangeArrowheads="1"/>
          </p:cNvSpPr>
          <p:nvPr>
            <p:ph type="title"/>
          </p:nvPr>
        </p:nvSpPr>
        <p:spPr>
          <a:xfrm>
            <a:off x="428596" y="0"/>
            <a:ext cx="8229600" cy="11430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Romeo and Juliet</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6387" name="Picture 6" descr="Копия (3) img0361"/>
          <p:cNvPicPr>
            <a:picLocks noGrp="1" noChangeAspect="1" noChangeArrowheads="1"/>
          </p:cNvPicPr>
          <p:nvPr>
            <p:ph idx="1"/>
          </p:nvPr>
        </p:nvPicPr>
        <p:blipFill>
          <a:blip r:embed="rId2"/>
          <a:srcRect/>
          <a:stretch>
            <a:fillRect/>
          </a:stretch>
        </p:blipFill>
        <p:spPr>
          <a:xfrm>
            <a:off x="1835150" y="1125538"/>
            <a:ext cx="5256213" cy="5732462"/>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title"/>
          </p:nvPr>
        </p:nvSpPr>
        <p:spPr>
          <a:xfrm>
            <a:off x="539750" y="0"/>
            <a:ext cx="8229600" cy="1139825"/>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“Hamlet”</a:t>
            </a:r>
            <a:endPar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7411" name="Picture 6" descr="Копия (2) img0361"/>
          <p:cNvPicPr>
            <a:picLocks noGrp="1" noChangeAspect="1" noChangeArrowheads="1"/>
          </p:cNvPicPr>
          <p:nvPr>
            <p:ph idx="1"/>
          </p:nvPr>
        </p:nvPicPr>
        <p:blipFill>
          <a:blip r:embed="rId2"/>
          <a:srcRect/>
          <a:stretch>
            <a:fillRect/>
          </a:stretch>
        </p:blipFill>
        <p:spPr>
          <a:xfrm>
            <a:off x="2825750" y="1554163"/>
            <a:ext cx="3644900" cy="4525962"/>
          </a:xfrm>
        </p:spPr>
      </p:pic>
      <p:sp>
        <p:nvSpPr>
          <p:cNvPr id="4" name="Прямоугольник 3"/>
          <p:cNvSpPr/>
          <p:nvPr/>
        </p:nvSpPr>
        <p:spPr>
          <a:xfrm>
            <a:off x="3095762" y="2967335"/>
            <a:ext cx="49244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Grp="1" noChangeArrowheads="1"/>
          </p:cNvSpPr>
          <p:nvPr>
            <p:ph type="title"/>
          </p:nvPr>
        </p:nvSpPr>
        <p:spPr>
          <a:xfrm>
            <a:off x="1042988" y="-458788"/>
            <a:ext cx="8101012" cy="1598613"/>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“Hamlet”</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8435" name="Picture 6" descr="img0361"/>
          <p:cNvPicPr>
            <a:picLocks noGrp="1" noChangeAspect="1" noChangeArrowheads="1"/>
          </p:cNvPicPr>
          <p:nvPr>
            <p:ph idx="1"/>
          </p:nvPr>
        </p:nvPicPr>
        <p:blipFill>
          <a:blip r:embed="rId2"/>
          <a:srcRect/>
          <a:stretch>
            <a:fillRect/>
          </a:stretch>
        </p:blipFill>
        <p:spPr>
          <a:xfrm>
            <a:off x="2770188" y="642918"/>
            <a:ext cx="3756025" cy="6215081"/>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8|2.2|6.7|2.7"/>
</p:tagLst>
</file>

<file path=ppt/tags/tag2.xml><?xml version="1.0" encoding="utf-8"?>
<p:tagLst xmlns:a="http://schemas.openxmlformats.org/drawingml/2006/main" xmlns:r="http://schemas.openxmlformats.org/officeDocument/2006/relationships" xmlns:p="http://schemas.openxmlformats.org/presentationml/2006/main">
  <p:tag name="TIMING" val="|6.3"/>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358</Words>
  <PresentationFormat>Экран (4:3)</PresentationFormat>
  <Paragraphs>27</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Слайд 1</vt:lpstr>
      <vt:lpstr>The life of William Shakespeare</vt:lpstr>
      <vt:lpstr>The house where William Shakespeare was born</vt:lpstr>
      <vt:lpstr>William Shakespeare –one of the world’s greatest writer</vt:lpstr>
      <vt:lpstr>The most famous plays written by Shakespeare</vt:lpstr>
      <vt:lpstr> "Romeo and Juliet"</vt:lpstr>
      <vt:lpstr>Romeo and Juliet</vt:lpstr>
      <vt:lpstr>“Hamlet”</vt:lpstr>
      <vt:lpstr>“Hamlet”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nukri</dc:creator>
  <cp:lastModifiedBy>nukri</cp:lastModifiedBy>
  <cp:revision>2</cp:revision>
  <dcterms:created xsi:type="dcterms:W3CDTF">2012-11-07T18:57:45Z</dcterms:created>
  <dcterms:modified xsi:type="dcterms:W3CDTF">2012-11-07T19:12:27Z</dcterms:modified>
</cp:coreProperties>
</file>