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8661" y="1"/>
            <a:ext cx="7558113" cy="114298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Уильям Шекспир</a:t>
            </a:r>
          </a:p>
        </p:txBody>
      </p:sp>
      <p:pic>
        <p:nvPicPr>
          <p:cNvPr id="2052" name="Picture 4" descr="180px-CHANDOS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857232"/>
            <a:ext cx="4572032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4243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398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Трагедии</a:t>
            </a:r>
            <a:br>
              <a:rPr lang="ru-RU" sz="3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endParaRPr lang="ru-RU" sz="38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28992" y="765175"/>
            <a:ext cx="5715008" cy="5365750"/>
          </a:xfrm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r>
              <a:rPr lang="ru-RU" sz="1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Первая подлинно шекспировская трагедия — «Ромео и Джульетта» — возникла в окружении комедий и сонетов. Она </a:t>
            </a:r>
            <a:r>
              <a:rPr lang="ru-RU" sz="18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сонетна</a:t>
            </a:r>
            <a:r>
              <a:rPr lang="ru-RU" sz="1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по своей языковой природе, ибо ее главный герой Ромео не только говорит, но и любит еще в этой условной традиции. В любви к Джульетте ему предстоит узнать себя и столкнуться с миром. В то же время сонетное слово, пришедшее в трагедию, открыло этому жанру новые лирические возможности в изображении человека, позволившие сменить </a:t>
            </a:r>
            <a:r>
              <a:rPr lang="ru-RU" sz="18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дошекспировскую</a:t>
            </a:r>
            <a:r>
              <a:rPr lang="ru-RU" sz="1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риторику глубиной мысли и чувства. Без этого спустя пять лет не был бы возможен «Гамлет».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Небывалая новизна и достоинство Гамлета сказались в том, что, размышляя о необходимости поступка, он взвешивает его последствия и как бы предощущает то, что можно назвать нравственной ответственностью. Побуждаемый к мщению не только призывом отца, но всей привычной логикой «трагедии мести», Гамлет не верит, что его единственный удар что-то способен восстановить в мировой гармонии, что ему в одиночку дано вправить «вывихнутый век». Катастрофично отчуждение Гамлета, нарастающее по ходу действия.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</a:p>
        </p:txBody>
      </p:sp>
      <p:pic>
        <p:nvPicPr>
          <p:cNvPr id="14340" name="Picture 4" descr="180px-DickseeRomeoandJulie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4289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6533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7161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/>
            <a:r>
              <a:rPr lang="ru-RU" sz="3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Джон </a:t>
            </a:r>
            <a:r>
              <a:rPr lang="ru-RU" sz="3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Эверетт</a:t>
            </a:r>
            <a:r>
              <a:rPr lang="ru-RU" sz="3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Миллес</a:t>
            </a:r>
            <a:r>
              <a:rPr lang="ru-RU" sz="3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Офелия. 1852. Национальная галерея, Лондон.</a:t>
            </a:r>
          </a:p>
        </p:txBody>
      </p:sp>
      <p:pic>
        <p:nvPicPr>
          <p:cNvPr id="31748" name="Picture 4" descr="rn924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00174"/>
            <a:ext cx="9144000" cy="5357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4398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«Шекспировский вопрос»</a:t>
            </a:r>
            <a:br>
              <a:rPr lang="ru-RU" sz="3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endParaRPr lang="ru-RU" sz="3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06782" y="1214422"/>
            <a:ext cx="5437218" cy="5948363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Источником огорчений и сомнений для биографов Шекспира послужило его завещание. В нем говорится о домах и имуществе, о кольцах на память для друзей, но ни слова — о книгах, о рукописях. Как будто умер не великий писатель, а заурядный обыватель. Завещание стало первым поводом задать так называемый «шекспировский вопрос»: а был ли Уильям Шекспир из 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Стратфорда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автором всех тех произведений, которые мы знаем под его именем?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Вот уже сто лет находится немало сторонников отрицательного ответа: не был, не мог быть, поскольку был необразован, не путешествовал, не учился в университете. 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Стратфордианцами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(сторонники традиционной версии) и 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антистратфордианцами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было приведено множество остроумных доводов. Было предложено более двух десятков кандидатов в «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Шекспиры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». Среди наиболее популярных претендентов философ 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Фрэнсис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Бэкон и предшественник Шекспира в деле преобразования драматического искусства, величайший из «университетских умов» Кристофер 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Марло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Однако в основном искали среди лиц титулованных: назывались графы Дерби, Оксфорд, </a:t>
            </a:r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Рэтленд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— права последнего были поддержаны и в России. Полагали, что только присущее им образование, положение в обществе и при дворе, возможность путешествовать, открывали широкий обзор жизни, который есть в пьесах. У них могли быть причины скрывать свое настоящее имя, на которое якобы пятном позора по тогдашним представлениям легло бы ремесло драматурга.</a:t>
            </a:r>
          </a:p>
        </p:txBody>
      </p:sp>
      <p:pic>
        <p:nvPicPr>
          <p:cNvPr id="16388" name="Picture 4" descr="180px-6-known-signatures-of-shakspea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214422"/>
            <a:ext cx="3892546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4762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03575" y="0"/>
            <a:ext cx="5940425" cy="6858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1592 году Шекспир становится членом лондонской актёрской труппы </a:t>
            </a:r>
            <a:r>
              <a:rPr lang="ru-RU" sz="28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Бёрбеджа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а с 1599 года — также одним из пайщиков предприятия. При Якове I труппа Шекспира получила статус королевской (1603), а сам Шекспир вместе с другими старыми членами труппы — звание камердинера. В течение многих лет Шекспир занимался ростовщичеством, а в 1605 году стал откупщиком церковной десятины.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В 1612 году Шекспир вышел по неизвестным причинам в отставку и вернулся в родной </a:t>
            </a:r>
            <a:r>
              <a:rPr lang="ru-RU" sz="28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Стратфорд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, где жили его жена и дочери. Завещание Шекспира от 15 марта 1616-го года было подписано неразборчивым почерком, на основании чего некоторые исследователи полагают, что он был в то время серьёзно болен. 23 апреля 1616 года Шекспир скончался.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</a:t>
            </a:r>
          </a:p>
        </p:txBody>
      </p:sp>
      <p:pic>
        <p:nvPicPr>
          <p:cNvPr id="19460" name="Picture 4" descr="work_shak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438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37876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Автограф Шекспира на его завещании</a:t>
            </a:r>
            <a:r>
              <a:rPr lang="ru-RU" sz="3800" dirty="0" smtClean="0"/>
              <a:t/>
            </a:r>
            <a:br>
              <a:rPr lang="ru-RU" sz="3800" dirty="0" smtClean="0"/>
            </a:br>
            <a:endParaRPr lang="ru-RU" sz="3800" dirty="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4422"/>
            <a:ext cx="9144000" cy="5643578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/>
              <a:t>  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Спустя три дня тело Шекспира было захоронено под алтарём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стратфордской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церкви. На его надгробии написана эпитафия:	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Good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frend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for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Iesvs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sake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forbeare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en-US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To </a:t>
            </a:r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digg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the </a:t>
            </a:r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dvst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encloased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heare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Blest be ye man </a:t>
            </a:r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yt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spares </a:t>
            </a:r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thes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stones,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And </a:t>
            </a:r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cvrst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be he </a:t>
            </a:r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yt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moves my bones.	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Друг, ради Господа, не рой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Останков, взятых сей землёй;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Нетронувший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блажен в веках,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И проклят — тронувший мой прах.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(Перевод А.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Величанского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	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400" dirty="0" smtClean="0"/>
          </a:p>
        </p:txBody>
      </p:sp>
    </p:spTree>
    <p:custDataLst>
      <p:tags r:id="rId1"/>
    </p:custDataLst>
  </p:cSld>
  <p:clrMapOvr>
    <a:masterClrMapping/>
  </p:clrMapOvr>
  <p:transition spd="slow" advTm="14898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3929066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Родился в семье торговца и почтенного горожанина Джона Шекспира. Предки Шекспира в течение нескольких веков занимались хлебопашеством в окрестностях </a:t>
            </a:r>
            <a:r>
              <a:rPr lang="ru-RU" sz="20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Стратфорда</a:t>
            </a:r>
            <a:r>
              <a:rPr lang="ru-RU" sz="2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1568-69 — годы наибольшего процветания семьи, за которыми последовало медленное разорение. Около 1580 Уильяму пришлось бросить школу, которая в </a:t>
            </a:r>
            <a:r>
              <a:rPr lang="ru-RU" sz="20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Стратфорде</a:t>
            </a:r>
            <a:r>
              <a:rPr lang="ru-RU" sz="2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была отменной, и начать работать. Предполагают, что, оставив школу, Шекспир какое-то время в качестве подмастерья помогал отцу. В ноябре 1582 он женился на Энн </a:t>
            </a:r>
            <a:r>
              <a:rPr lang="ru-RU" sz="20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Хэтеуэй</a:t>
            </a:r>
            <a:r>
              <a:rPr lang="ru-RU" sz="2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Возможно, женитьба была вынужденной: в мае следующего года родился их первый ребенок — дочь </a:t>
            </a:r>
            <a:r>
              <a:rPr lang="ru-RU" sz="20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Сьюзен</a:t>
            </a:r>
            <a:r>
              <a:rPr lang="ru-RU" sz="2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В феврале 1585 на свет появилась двойня — сын </a:t>
            </a:r>
            <a:r>
              <a:rPr lang="ru-RU" sz="20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Гамнета</a:t>
            </a:r>
            <a:r>
              <a:rPr lang="ru-RU" sz="2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 дочь </a:t>
            </a:r>
            <a:r>
              <a:rPr lang="ru-RU" sz="20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Джудит</a:t>
            </a:r>
            <a:r>
              <a:rPr lang="ru-RU" sz="2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Во </a:t>
            </a:r>
            <a:r>
              <a:rPr lang="ru-RU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второй половине 1580-х гг. </a:t>
            </a:r>
            <a:r>
              <a:rPr lang="ru-RU" sz="2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Шекспир уезжает из </a:t>
            </a:r>
            <a:r>
              <a:rPr lang="ru-RU" sz="20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Стратфорда</a:t>
            </a:r>
            <a:r>
              <a:rPr lang="ru-RU" sz="2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Наступают так называемые «утраченные» или «темные годы», о которых ничего неизвестно.</a:t>
            </a:r>
          </a:p>
        </p:txBody>
      </p:sp>
      <p:pic>
        <p:nvPicPr>
          <p:cNvPr id="3076" name="Picture 4" descr="a_5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86191"/>
            <a:ext cx="9144000" cy="307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45631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1802" y="0"/>
            <a:ext cx="6072197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На рубеже 1590-х гг. Шекспир приезжает в Лондон. В эти годы была создана его первая пьеса — хроника «Генрих VI». Сделавшись достаточно заметной фигурой, Шекспир сразу же удостоился ревнивого выпада со стороны одного из царивших тогда на сцене драматургов группы «университетские умы» Роберта Грина, назвавшего его «</a:t>
            </a:r>
            <a:r>
              <a:rPr lang="ru-RU" sz="2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потрясателем</a:t>
            </a: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сцены» (каламбурная игра на фамилии Шекспира: </a:t>
            </a:r>
            <a:r>
              <a:rPr lang="ru-RU" sz="2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Shake-speare</a:t>
            </a: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то есть «</a:t>
            </a:r>
            <a:r>
              <a:rPr lang="ru-RU" sz="2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потрясатель</a:t>
            </a: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копья») и вороной, которая «рядится в наши перья» (переиначенная цитата из «Генриха VI). Таким был первый сохранившийся отзыв.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В 1592-94 лондонские театры закрываются из-за эпидемии чумы. Во время невольной паузы Шекспир создает несколько пьес: хронику «Ричард III», «Комедию ошибок» и «Укрощение строптивой», свою первую трагедию.</a:t>
            </a:r>
          </a:p>
        </p:txBody>
      </p:sp>
      <p:pic>
        <p:nvPicPr>
          <p:cNvPr id="4100" name="Picture 4" descr="180px-Shakespeare1CO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981075"/>
            <a:ext cx="3122612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39890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"/>
            <a:ext cx="5286380" cy="685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В 1590-х гг. (период, который принято считать первым в шекспировском творчестве) Шекспир создает все свои основные хроники а также большинство комедий. В 1595-96 годах написана трагедия «Ромео и Джульетта», вслед за ней — «Венецианский купец» — первая комедия, которую впоследствии назовут «серьезной». Осенью 1599 открывается театр «Глобус». Над входом — крылатые слова: «Весь мир — театр» («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Totus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mundis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agit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histrionem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»). Шекспир один из его совладельцев, актер труппы и основной драматург. </a:t>
            </a:r>
          </a:p>
        </p:txBody>
      </p:sp>
      <p:pic>
        <p:nvPicPr>
          <p:cNvPr id="6149" name="Picture 5" descr="180px-Grützner_Falstaff_mit_Kan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3675" y="0"/>
            <a:ext cx="3870325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28173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500438"/>
            <a:ext cx="9144000" cy="335756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/>
              <a:t>    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28</a:t>
            </a:r>
            <a:r>
              <a:rPr lang="ru-RU" sz="2400" dirty="0" smtClean="0"/>
              <a:t>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марта 1603 умирает королева Елизавета. Английский трон переходит к Якову I, сыну казненной Марии Стюарт, наследовавшему корону Шотландии. Новый король подписывает патент, по которому принимает под свое высочайшее покровительство труппу актеров лорда-камергера. Отныне они будут именоваться «слугами его величества короля». После 1606 начинается последний период шекспировского творчества, завершившийся в 1613 его отъездом в родной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Стратфорд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В это время создаются трагедии на античные сюжеты («Антоний и Клеопатра», «Кориолан», «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Тимон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Афинский», 1607-08). За ними последовали поздние «романтические» пьесы, в числе которых «Зимняя сказка» и «Буря» (1610-12).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2400" dirty="0" smtClean="0"/>
          </a:p>
        </p:txBody>
      </p:sp>
      <p:pic>
        <p:nvPicPr>
          <p:cNvPr id="5125" name="Picture 5" descr="ube03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0"/>
            <a:ext cx="2020887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43338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Shakespeare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0"/>
            <a:ext cx="578647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3433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800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/>
              <a:t>    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Причиной неожиданного прекращения столь удачной карьеры драматурга и отъезда из столицы была, по всей видимости, болезнь. В марте 1616 Шекспир составляет и подписывает завещание, которое впоследствии вызовет так много недоумений насчет его личности, авторства и станет поводом к тому, что назовут «шекспировским вопросом». Принято считать, что Шекспир умер в тот же день, что и родился — 23 апреля. Два дня спустя последовало погребение в алтаре церкви Святой Троицы на окраине </a:t>
            </a:r>
            <a:r>
              <a:rPr lang="ru-RU" sz="2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Стратфорда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в метрической книге которой об этом и была сделана запись. При жизни Шекспира его произведения не были собраны. Отдельно печатались поэмы, сборник сонетов..</a:t>
            </a:r>
            <a:endParaRPr lang="ru-RU" sz="2400" dirty="0" smtClean="0"/>
          </a:p>
        </p:txBody>
      </p:sp>
      <p:pic>
        <p:nvPicPr>
          <p:cNvPr id="11268" name="Picture 4" descr="682_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3929066"/>
            <a:ext cx="4857784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35257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Хроники и комедии</a:t>
            </a:r>
            <a:br>
              <a:rPr lang="ru-RU" sz="3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endParaRPr lang="ru-RU" sz="3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42918"/>
            <a:ext cx="9143999" cy="621508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 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Шекспир начал с хроник — пьес о событиях национальной истории, закон которой обозначен им словом Время. Основные шекспировские хроники образуют два цикла по четыре пьесы (тетралогии). Первая — «Генрих VI» (три части) и «Ричард III». Вторая — «Ричард II» (1595), «Генрих IV» (две части; 1596-1598) и «Генрих V» (1599). В первой тетралогии из хаоса смуты является сильная историческая личность, стремящаяся подчинить себе Судьбу и Время, — Ричард III. Сила способна обеспечить трон, но не способна удержать его, если государь нарушает законы нравственности и превращает историю в политический спектакль.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      </a:t>
            </a:r>
          </a:p>
        </p:txBody>
      </p:sp>
      <p:pic>
        <p:nvPicPr>
          <p:cNvPr id="12295" name="Picture 7" descr="250px-Mattia_battistini_19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14686"/>
            <a:ext cx="3643306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36925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Сонеты</a:t>
            </a:r>
            <a:r>
              <a:rPr lang="ru-RU" sz="3800" dirty="0" smtClean="0"/>
              <a:t/>
            </a:r>
            <a:br>
              <a:rPr lang="ru-RU" sz="3800" dirty="0" smtClean="0"/>
            </a:br>
            <a:endParaRPr lang="ru-RU" sz="3800" dirty="0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92575" y="1428736"/>
            <a:ext cx="5051425" cy="542926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Наиболее вероятное время создания сонетов — 1593-1600. В 1609 вышло единственное прижизненное издание с посвящением, которое и по сей день продолжает оставаться одной из шекспировских загадок. Оно было адресовано таинственному W. H.: тот ли это «прекрасный юноша», друг, к которому обращено большинство сонетов .Наиболее определенный тематический цикл в шекспировском сборнике представляют первые семнадцать сонетов. У них одна тема: пожелание прекрасному молодому человеку продолжить себя в потомстве, не забыть, сколь скоротечна земная жизнь и земная красота. </a:t>
            </a:r>
          </a:p>
        </p:txBody>
      </p:sp>
      <p:pic>
        <p:nvPicPr>
          <p:cNvPr id="13316" name="Picture 4" descr="p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736"/>
            <a:ext cx="4143372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31185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2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2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8|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1385</Words>
  <PresentationFormat>Экран (4:3)</PresentationFormat>
  <Paragraphs>36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Уильям Шекспир</vt:lpstr>
      <vt:lpstr>Слайд 2</vt:lpstr>
      <vt:lpstr>Слайд 3</vt:lpstr>
      <vt:lpstr>Слайд 4</vt:lpstr>
      <vt:lpstr>Слайд 5</vt:lpstr>
      <vt:lpstr>Слайд 6</vt:lpstr>
      <vt:lpstr>Слайд 7</vt:lpstr>
      <vt:lpstr>Хроники и комедии </vt:lpstr>
      <vt:lpstr>               Сонеты </vt:lpstr>
      <vt:lpstr>Трагедии </vt:lpstr>
      <vt:lpstr>Джон Эверетт Миллес. Офелия. 1852. Национальная галерея, Лондон.</vt:lpstr>
      <vt:lpstr>«Шекспировский вопрос» </vt:lpstr>
      <vt:lpstr>Слайд 13</vt:lpstr>
      <vt:lpstr>Автограф Шекспира на его завещании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Уильям Шекспир</dc:title>
  <dc:creator>nukri</dc:creator>
  <cp:lastModifiedBy>nukri</cp:lastModifiedBy>
  <cp:revision>6</cp:revision>
  <dcterms:created xsi:type="dcterms:W3CDTF">2012-11-07T21:10:18Z</dcterms:created>
  <dcterms:modified xsi:type="dcterms:W3CDTF">2012-11-07T21:54:37Z</dcterms:modified>
</cp:coreProperties>
</file>