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0386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141C3FA-AECC-4972-ACE8-7F8DB3D367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2214555"/>
            <a:ext cx="9144000" cy="4643446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90000"/>
              </a:lnSpc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Фтор </a:t>
            </a:r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Хлор</a:t>
            </a:r>
            <a:r>
              <a:rPr 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en-US" sz="4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Cl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Бром</a:t>
            </a:r>
            <a:r>
              <a:rPr 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Br</a:t>
            </a:r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Иод</a:t>
            </a:r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</a:t>
            </a:r>
            <a:r>
              <a:rPr 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</a:t>
            </a:r>
          </a:p>
          <a:p>
            <a:pPr>
              <a:lnSpc>
                <a:spcPct val="90000"/>
              </a:lnSpc>
            </a:pPr>
            <a:r>
              <a:rPr 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Астат  </a:t>
            </a:r>
            <a:r>
              <a:rPr 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At</a:t>
            </a:r>
          </a:p>
          <a:p>
            <a:pPr algn="l">
              <a:lnSpc>
                <a:spcPct val="90000"/>
              </a:lnSpc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 от греч. «</a:t>
            </a:r>
            <a: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halos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(соль) и </a:t>
            </a:r>
            <a: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genes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(образующий) ) 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l">
              <a:lnSpc>
                <a:spcPct val="90000"/>
              </a:lnSpc>
            </a:pPr>
            <a: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образующие соли</a:t>
            </a:r>
          </a:p>
        </p:txBody>
      </p:sp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221455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 Галогены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928802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Галогены, стоящие в подгруппе выше, вытесняют </a:t>
            </a:r>
            <a:b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/>
            </a:r>
            <a:b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нижестоящие из  галогенопроизводных кислот и </a:t>
            </a:r>
            <a:b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b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их   солей  !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0" y="1857364"/>
            <a:ext cx="4572000" cy="5000636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Из  кислот:</a:t>
            </a:r>
          </a:p>
          <a:p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en-US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Cl2 +2HBr</a:t>
            </a:r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=</a:t>
            </a:r>
            <a:r>
              <a:rPr lang="en-US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Br2 +2HCl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en-US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Cl2 + 2HJ =  J2  + 2HCl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endParaRPr lang="ru-RU" sz="2400" dirty="0">
              <a:solidFill>
                <a:schemeClr val="hlink"/>
              </a:solidFill>
            </a:endParaRPr>
          </a:p>
          <a:p>
            <a:endParaRPr lang="ru-RU" sz="2400" dirty="0">
              <a:solidFill>
                <a:schemeClr val="hlink"/>
              </a:solidFill>
            </a:endParaRPr>
          </a:p>
        </p:txBody>
      </p:sp>
      <p:sp>
        <p:nvSpPr>
          <p:cNvPr id="22534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572000" y="1928802"/>
            <a:ext cx="4572000" cy="4929198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 солей:</a:t>
            </a:r>
          </a:p>
          <a:p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Cl2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+2KBr 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=</a:t>
            </a: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2KCl +Br2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Cl2 + 2KJ  =2KCl +J2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/>
      <p:bldP spid="22533" grpId="0" animBg="1"/>
      <p:bldP spid="225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32131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2.Хлор восстановительные  свойства   проявляет только в  реакциях с участием веществ, содержащих кислород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565400"/>
            <a:ext cx="9144000" cy="42926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/>
            <a:endParaRPr lang="en-US" dirty="0"/>
          </a:p>
          <a:p>
            <a:pPr algn="ctr"/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4HCl+O2</a:t>
            </a: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=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2H2O+2Cl2</a:t>
            </a: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  <a:p>
            <a:pPr algn="ctr"/>
            <a:endParaRPr lang="ru-RU" sz="2000" dirty="0"/>
          </a:p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Вывод: Окислительные свойства галогенов убывают от 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 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J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так же усиливаются восстановительные свойства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0" y="0"/>
            <a:ext cx="9144000" cy="16764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Нахождение в природе: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sz="quarter" idx="1"/>
          </p:nvPr>
        </p:nvSpPr>
        <p:spPr>
          <a:xfrm>
            <a:off x="0" y="1643050"/>
            <a:ext cx="4643438" cy="250033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Фтор</a:t>
            </a:r>
            <a:r>
              <a:rPr lang="en-US" sz="2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-F</a:t>
            </a:r>
            <a:r>
              <a:rPr lang="ru-RU" sz="16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                    </a:t>
            </a:r>
            <a:r>
              <a:rPr lang="ru-RU" sz="2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Флюорит -</a:t>
            </a:r>
            <a:r>
              <a:rPr lang="en-US" sz="2400" b="1" spc="150" dirty="0" err="1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CaF</a:t>
            </a:r>
            <a:r>
              <a:rPr lang="ru-RU" sz="16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 </a:t>
            </a:r>
          </a:p>
          <a:p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6630" name="Rectangle 6"/>
          <p:cNvSpPr>
            <a:spLocks noGrp="1" noChangeArrowheads="1"/>
          </p:cNvSpPr>
          <p:nvPr>
            <p:ph sz="quarter" idx="3"/>
          </p:nvPr>
        </p:nvSpPr>
        <p:spPr>
          <a:xfrm>
            <a:off x="0" y="4038600"/>
            <a:ext cx="4572000" cy="28194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Хлор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-</a:t>
            </a:r>
            <a:r>
              <a:rPr lang="en-US" sz="24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Cl</a:t>
            </a:r>
            <a:r>
              <a:rPr lang="ru-RU" sz="1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            </a:t>
            </a:r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каменная соль- </a:t>
            </a:r>
            <a:r>
              <a:rPr lang="en-US" sz="24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NaCl</a:t>
            </a:r>
            <a:endParaRPr lang="ru-RU" sz="24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                      сильвинит –</a:t>
            </a:r>
            <a:r>
              <a:rPr lang="en-US" sz="24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NaCl</a:t>
            </a:r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*</a:t>
            </a:r>
            <a:r>
              <a:rPr lang="en-US" sz="24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KCl</a:t>
            </a:r>
            <a:endParaRPr lang="ru-RU" sz="2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6631" name="Rectangle 7"/>
          <p:cNvSpPr>
            <a:spLocks noGrp="1" noChangeArrowheads="1"/>
          </p:cNvSpPr>
          <p:nvPr>
            <p:ph sz="quarter" idx="4"/>
          </p:nvPr>
        </p:nvSpPr>
        <p:spPr>
          <a:xfrm>
            <a:off x="4572000" y="4038600"/>
            <a:ext cx="4572000" cy="28194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2400" b="1" dirty="0" err="1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Иод</a:t>
            </a:r>
            <a:r>
              <a:rPr lang="en-US" sz="2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-J</a:t>
            </a:r>
            <a:r>
              <a:rPr lang="ru-RU" sz="18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2 </a:t>
            </a:r>
          </a:p>
          <a:p>
            <a:r>
              <a:rPr lang="ru-RU" sz="2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морская вода , водоросли, буровые воды</a:t>
            </a:r>
          </a:p>
        </p:txBody>
      </p:sp>
      <p:sp>
        <p:nvSpPr>
          <p:cNvPr id="26632" name="Rectangle 8"/>
          <p:cNvSpPr>
            <a:spLocks noGrp="1" noChangeArrowheads="1"/>
          </p:cNvSpPr>
          <p:nvPr>
            <p:ph sz="quarter" idx="2"/>
          </p:nvPr>
        </p:nvSpPr>
        <p:spPr>
          <a:xfrm>
            <a:off x="4572000" y="1643050"/>
            <a:ext cx="4572000" cy="2428892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Бром</a:t>
            </a:r>
            <a:r>
              <a:rPr lang="en-US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-Br</a:t>
            </a:r>
            <a:r>
              <a:rPr lang="ru-RU" sz="1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 </a:t>
            </a:r>
          </a:p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аналогичных соединениях, вместе с хлором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/>
      <p:bldP spid="26628" grpId="0" animBg="1"/>
      <p:bldP spid="26630" grpId="0" animBg="1"/>
      <p:bldP spid="26631" grpId="0" animBg="1"/>
      <p:bldP spid="266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Получение: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12875"/>
            <a:ext cx="9144000" cy="5445125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90000"/>
              </a:lnSpc>
            </a:pPr>
            <a:r>
              <a:rPr lang="ru-RU" sz="28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Промышленный способ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     </a:t>
            </a:r>
            <a:endParaRPr 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все галогены можно получить электролизом расплавов или растворов их солей. </a:t>
            </a:r>
            <a:endParaRPr 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</a:t>
            </a:r>
            <a:r>
              <a:rPr lang="ru-RU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элетро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.ток</a:t>
            </a:r>
          </a:p>
          <a:p>
            <a:pPr>
              <a:lnSpc>
                <a:spcPct val="90000"/>
              </a:lnSpc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2</a:t>
            </a:r>
            <a:r>
              <a:rPr lang="en-US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NaCl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=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2</a:t>
            </a: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Na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+</a:t>
            </a:r>
            <a:r>
              <a:rPr lang="en-US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Cl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расплав</a:t>
            </a:r>
            <a:endParaRPr 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endParaRPr 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</a:t>
            </a:r>
            <a:r>
              <a:rPr lang="ru-RU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элетро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.ток</a:t>
            </a:r>
            <a:endParaRPr 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2NaCl+2H2O = H2+Cl2+ 2NaOH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раствор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60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Лабораторный способ получения</a:t>
            </a:r>
            <a:endParaRPr lang="ru-RU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57298"/>
            <a:ext cx="9144000" cy="5500702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существуют различные  способы получения галогенов в лаборатории </a:t>
            </a:r>
          </a:p>
          <a:p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MnO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2+4</a:t>
            </a:r>
            <a:r>
              <a:rPr lang="en-US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HCl</a:t>
            </a: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=  </a:t>
            </a:r>
            <a:r>
              <a:rPr lang="en-US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MnCl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2+</a:t>
            </a:r>
            <a:r>
              <a:rPr lang="en-US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Cl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2+2</a:t>
            </a: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или          </a:t>
            </a:r>
          </a:p>
          <a:p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en-US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KMnO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4+16</a:t>
            </a:r>
            <a:r>
              <a:rPr lang="en-US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HCl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=2</a:t>
            </a:r>
            <a:r>
              <a:rPr lang="en-US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MnCl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2+5</a:t>
            </a:r>
            <a:r>
              <a:rPr lang="en-US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Cl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2+2</a:t>
            </a:r>
            <a:r>
              <a:rPr lang="en-US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KCl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+8</a:t>
            </a: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969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969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Rectangle 5"/>
          <p:cNvSpPr>
            <a:spLocks noGrp="1" noChangeArrowheads="1"/>
          </p:cNvSpPr>
          <p:nvPr>
            <p:ph type="title" sz="quarter"/>
          </p:nvPr>
        </p:nvSpPr>
        <p:spPr/>
        <p:txBody>
          <a:bodyPr>
            <a:normAutofit fontScale="90000"/>
          </a:bodyPr>
          <a:lstStyle/>
          <a:p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endParaRPr lang="ru-RU" sz="4000"/>
          </a:p>
        </p:txBody>
      </p:sp>
      <p:sp>
        <p:nvSpPr>
          <p:cNvPr id="30726" name="Rectangle 6"/>
          <p:cNvSpPr>
            <a:spLocks noGrp="1" noChangeArrowheads="1"/>
          </p:cNvSpPr>
          <p:nvPr>
            <p:ph sz="quarter" idx="1"/>
          </p:nvPr>
        </p:nvSpPr>
        <p:spPr>
          <a:xfrm>
            <a:off x="0" y="1214422"/>
            <a:ext cx="4572000" cy="2786082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Фтор</a:t>
            </a:r>
            <a:r>
              <a:rPr lang="en-US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-F</a:t>
            </a: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</a:t>
            </a:r>
          </a:p>
          <a:p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1.Для получения  </a:t>
            </a:r>
            <a:r>
              <a:rPr lang="en-US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HF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Для получения фреона</a:t>
            </a:r>
          </a:p>
          <a:p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 Для получения веществ, и</a:t>
            </a:r>
            <a:r>
              <a:rPr lang="en-US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</a:t>
            </a:r>
            <a:r>
              <a:rPr lang="ru-RU" sz="2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поль</a:t>
            </a: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в борьбе с вредителями с/</a:t>
            </a:r>
            <a:r>
              <a:rPr lang="ru-RU" sz="2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4. Для получения </a:t>
            </a:r>
            <a:r>
              <a:rPr lang="ru-RU" sz="2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тефлона</a:t>
            </a: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0727" name="Rectangle 7"/>
          <p:cNvSpPr>
            <a:spLocks noGrp="1" noChangeArrowheads="1"/>
          </p:cNvSpPr>
          <p:nvPr>
            <p:ph sz="quarter" idx="2"/>
          </p:nvPr>
        </p:nvSpPr>
        <p:spPr>
          <a:xfrm>
            <a:off x="4572000" y="1214422"/>
            <a:ext cx="4572000" cy="285752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Бром</a:t>
            </a:r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-Br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 </a:t>
            </a: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1.Для получения различных лекарств, </a:t>
            </a:r>
            <a:r>
              <a:rPr lang="ru-RU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исполь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при лечении нервных заболеваний</a:t>
            </a: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2.Для изготовления фотобумаги</a:t>
            </a:r>
            <a:r>
              <a:rPr lang="ru-RU" sz="1600" dirty="0"/>
              <a:t>. </a:t>
            </a:r>
          </a:p>
        </p:txBody>
      </p:sp>
      <p:sp>
        <p:nvSpPr>
          <p:cNvPr id="30728" name="Rectangle 8"/>
          <p:cNvSpPr>
            <a:spLocks noGrp="1" noChangeArrowheads="1"/>
          </p:cNvSpPr>
          <p:nvPr>
            <p:ph sz="quarter" idx="3"/>
          </p:nvPr>
        </p:nvSpPr>
        <p:spPr>
          <a:xfrm>
            <a:off x="0" y="3933824"/>
            <a:ext cx="4572000" cy="2924175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Хлор</a:t>
            </a:r>
            <a:r>
              <a:rPr lang="en-US" sz="2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-</a:t>
            </a:r>
            <a:r>
              <a:rPr lang="en-US" sz="20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Cl</a:t>
            </a:r>
            <a:r>
              <a:rPr lang="ru-RU" sz="2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</a:p>
          <a:p>
            <a:r>
              <a:rPr lang="ru-RU" sz="2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 Для получения медикаментов, пластмасс, красителей.</a:t>
            </a:r>
          </a:p>
          <a:p>
            <a:r>
              <a:rPr lang="ru-RU" sz="2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2.Для отбеливания тканей и бумаги</a:t>
            </a:r>
          </a:p>
          <a:p>
            <a:r>
              <a:rPr lang="ru-RU" sz="2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3. Для обеззараживания питьевой воды.</a:t>
            </a:r>
          </a:p>
        </p:txBody>
      </p:sp>
      <p:sp>
        <p:nvSpPr>
          <p:cNvPr id="30729" name="Rectangle 9"/>
          <p:cNvSpPr>
            <a:spLocks noGrp="1" noChangeArrowheads="1"/>
          </p:cNvSpPr>
          <p:nvPr>
            <p:ph sz="quarter" idx="4"/>
          </p:nvPr>
        </p:nvSpPr>
        <p:spPr>
          <a:xfrm>
            <a:off x="4429124" y="4038600"/>
            <a:ext cx="4714876" cy="28194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2400" b="1" dirty="0" err="1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Иод</a:t>
            </a:r>
            <a:r>
              <a:rPr lang="en-US" sz="2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-J</a:t>
            </a:r>
            <a:r>
              <a:rPr lang="ru-RU" sz="2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2 </a:t>
            </a:r>
          </a:p>
          <a:p>
            <a:r>
              <a:rPr lang="ru-RU" sz="2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Используют в медицине для борьбы с заболеваниями щитовидной железы  и получения </a:t>
            </a:r>
            <a:r>
              <a:rPr lang="ru-RU" sz="2400" b="1" dirty="0" err="1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иодной</a:t>
            </a:r>
            <a:r>
              <a:rPr lang="ru-RU" sz="2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настойки (5-10% </a:t>
            </a:r>
            <a:r>
              <a:rPr lang="ru-RU" sz="2400" b="1" dirty="0" err="1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р-ра</a:t>
            </a:r>
            <a:r>
              <a:rPr lang="ru-RU" sz="2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ru-RU" sz="2400" b="1" dirty="0" err="1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иода</a:t>
            </a:r>
            <a:r>
              <a:rPr lang="ru-RU" sz="2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в спирте) </a:t>
            </a:r>
          </a:p>
        </p:txBody>
      </p:sp>
      <p:sp>
        <p:nvSpPr>
          <p:cNvPr id="30724" name="WordArt 4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3999" cy="119221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Применение      галогенов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 animBg="1"/>
      <p:bldP spid="30727" grpId="0" animBg="1"/>
      <p:bldP spid="30728" grpId="0" animBg="1"/>
      <p:bldP spid="30729" grpId="0" animBg="1"/>
      <p:bldP spid="307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8" name="Rectangle 6"/>
          <p:cNvSpPr>
            <a:spLocks noGrp="1" noChangeArrowheads="1"/>
          </p:cNvSpPr>
          <p:nvPr>
            <p:ph sz="quarter" idx="1"/>
          </p:nvPr>
        </p:nvSpPr>
        <p:spPr>
          <a:xfrm>
            <a:off x="1" y="1214423"/>
            <a:ext cx="4495800" cy="285752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Фтор был открыт в 1866г.французским химиком  Анри   </a:t>
            </a:r>
            <a:r>
              <a:rPr lang="ru-RU" sz="2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Муассаном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(Нобелевская премия)</a:t>
            </a:r>
          </a:p>
          <a:p>
            <a:r>
              <a:rPr lang="ru-RU" sz="2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фторос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разрушающий (греч.) </a:t>
            </a:r>
          </a:p>
          <a:p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799" name="Rectangle 7"/>
          <p:cNvSpPr>
            <a:spLocks noGrp="1" noChangeArrowheads="1"/>
          </p:cNvSpPr>
          <p:nvPr>
            <p:ph sz="quarter" idx="2"/>
          </p:nvPr>
        </p:nvSpPr>
        <p:spPr>
          <a:xfrm>
            <a:off x="4500563" y="1285861"/>
            <a:ext cx="4643437" cy="2786082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Бром был открыт в 1826г, французским химиком А. </a:t>
            </a:r>
            <a:r>
              <a:rPr lang="ru-RU" sz="24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Баларом</a:t>
            </a: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ru-RU" sz="24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бромос</a:t>
            </a:r>
            <a: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–зловонный ( греч.)</a:t>
            </a:r>
          </a:p>
          <a:p>
            <a:endParaRPr lang="ru-RU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ru-RU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3800" name="Rectangle 8"/>
          <p:cNvSpPr>
            <a:spLocks noGrp="1" noChangeArrowheads="1"/>
          </p:cNvSpPr>
          <p:nvPr>
            <p:ph sz="quarter" idx="3"/>
          </p:nvPr>
        </p:nvSpPr>
        <p:spPr>
          <a:xfrm>
            <a:off x="1" y="4038600"/>
            <a:ext cx="4495800" cy="28194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Хлор был открыт в  1774г. шведским химиком Карлом  Вильгельмом </a:t>
            </a:r>
            <a:r>
              <a:rPr lang="ru-RU" sz="2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Шееле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sz="2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хлорос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 жёлто-зелёны( греч.) </a:t>
            </a:r>
          </a:p>
          <a:p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3801" name="Rectangle 9"/>
          <p:cNvSpPr>
            <a:spLocks noGrp="1" noChangeArrowheads="1"/>
          </p:cNvSpPr>
          <p:nvPr>
            <p:ph sz="quarter" idx="4"/>
          </p:nvPr>
        </p:nvSpPr>
        <p:spPr>
          <a:xfrm>
            <a:off x="4500563" y="4038600"/>
            <a:ext cx="4643437" cy="28194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2400" b="1" dirty="0" err="1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Иод</a:t>
            </a:r>
            <a:r>
              <a:rPr lang="ru-RU" sz="2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был открыт     Б. </a:t>
            </a:r>
            <a:r>
              <a:rPr lang="ru-RU" sz="2400" b="1" dirty="0" err="1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Куртуа</a:t>
            </a:r>
            <a:endParaRPr lang="ru-RU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r>
              <a:rPr lang="ru-RU" sz="2400" b="1" dirty="0" err="1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иодэс</a:t>
            </a:r>
            <a:r>
              <a:rPr lang="ru-RU" sz="2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- фиолетовый</a:t>
            </a:r>
          </a:p>
          <a:p>
            <a:r>
              <a:rPr lang="ru-RU" sz="2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( греч.) </a:t>
            </a:r>
          </a:p>
          <a:p>
            <a:endParaRPr lang="ru-RU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endParaRPr lang="ru-RU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3796" name="WordArt 4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128905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 Открытие  галогенов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 animBg="1"/>
      <p:bldP spid="33799" grpId="0" animBg="1"/>
      <p:bldP spid="33800" grpId="0" animBg="1"/>
      <p:bldP spid="33801" grpId="0" animBg="1"/>
      <p:bldP spid="3379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85794"/>
            <a:ext cx="9144000" cy="6072206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элементы главной подгруппы </a:t>
            </a:r>
            <a:r>
              <a:rPr lang="en-US" sz="28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Yll</a:t>
            </a:r>
            <a:r>
              <a:rPr 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</a:t>
            </a: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группы ПСХЭ </a:t>
            </a:r>
          </a:p>
          <a:p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Название         Схема атома                     </a:t>
            </a:r>
            <a:r>
              <a:rPr 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 </a:t>
            </a: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атома         ЭО</a:t>
            </a:r>
          </a:p>
          <a:p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Фтор-</a:t>
            </a:r>
            <a:r>
              <a:rPr 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F… </a:t>
            </a: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    +9  )2 )7                               </a:t>
            </a:r>
            <a:r>
              <a:rPr 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0,072         </a:t>
            </a: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</a:t>
            </a:r>
            <a:r>
              <a:rPr 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Хлор-</a:t>
            </a:r>
            <a:r>
              <a:rPr lang="en-US" sz="28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Cl</a:t>
            </a:r>
            <a:r>
              <a:rPr 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… </a:t>
            </a: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   +17)2 )8)7                        </a:t>
            </a:r>
            <a:r>
              <a:rPr 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0,099          </a:t>
            </a: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</a:t>
            </a:r>
            <a:r>
              <a:rPr 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>
              <a:buFontTx/>
              <a:buNone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Бром-</a:t>
            </a:r>
            <a:r>
              <a:rPr 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Br… </a:t>
            </a: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 +35)2 )8)8 )7                     </a:t>
            </a:r>
            <a:r>
              <a:rPr 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0,114          2,8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>
              <a:buFontTx/>
              <a:buNone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</a:t>
            </a:r>
            <a:r>
              <a:rPr 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8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Иод</a:t>
            </a: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</a:t>
            </a:r>
            <a:r>
              <a:rPr 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J… </a:t>
            </a: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    +35)2 )8)8 )8 )7                  </a:t>
            </a:r>
            <a:r>
              <a:rPr 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0,133          2,5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197" name="WordArt 5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78579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Сходства и различия в строение атомов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85794"/>
            <a:ext cx="9144000" cy="6072206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Фтор-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F  </a:t>
            </a: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   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-1</a:t>
            </a:r>
            <a:endParaRPr lang="ru-RU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Хлор-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Cl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   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-1, +1,+3,+5,+7</a:t>
            </a:r>
            <a:endParaRPr lang="ru-RU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Бром-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Br</a:t>
            </a: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    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-1,+1,+4,+5,+6  </a:t>
            </a:r>
            <a:endParaRPr lang="ru-RU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r>
              <a:rPr lang="ru-RU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Иод</a:t>
            </a: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J</a:t>
            </a: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       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-1</a:t>
            </a: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+1,+3,+5,+7</a:t>
            </a:r>
            <a:endParaRPr lang="ru-RU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endParaRPr lang="ru-RU" dirty="0"/>
          </a:p>
          <a:p>
            <a:endParaRPr lang="ru-RU" dirty="0"/>
          </a:p>
          <a:p>
            <a:r>
              <a:rPr lang="en-US" dirty="0"/>
              <a:t> </a:t>
            </a:r>
            <a:endParaRPr lang="ru-RU" dirty="0"/>
          </a:p>
        </p:txBody>
      </p:sp>
      <p:sp>
        <p:nvSpPr>
          <p:cNvPr id="9220" name="WordArt 4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78579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Возможные степени окисления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14356"/>
            <a:ext cx="9144000" cy="6143644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Молекулы всех галогенов состоят из двух атомов  </a:t>
            </a: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  </a:t>
            </a:r>
            <a:r>
              <a:rPr lang="en-US" sz="36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Cl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   </a:t>
            </a: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Br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   </a:t>
            </a: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</a:t>
            </a:r>
          </a:p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Связь в молекулах ковалентная неполярная   </a:t>
            </a: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</a:t>
            </a:r>
            <a:r>
              <a:rPr lang="en-US" sz="36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Cl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r>
              <a:rPr lang="en-US" sz="36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Cl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</a:t>
            </a: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Br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Br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</a:t>
            </a: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молекулы неполярные</a:t>
            </a:r>
          </a:p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 образуют молекулярные неполярные кристаллические решетки.</a:t>
            </a:r>
          </a:p>
        </p:txBody>
      </p:sp>
      <p:sp>
        <p:nvSpPr>
          <p:cNvPr id="10244" name="WordArt 4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7381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Строение простого вещества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3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3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3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4000" dirty="0"/>
              <a:t> </a:t>
            </a: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Физические свойства галогенов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42984"/>
            <a:ext cx="9144000" cy="5715016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а) </a:t>
            </a:r>
            <a:r>
              <a:rPr lang="en-US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 </a:t>
            </a:r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увеличением атомной массы уменьшается неметаллический характер элементов.</a:t>
            </a:r>
          </a:p>
          <a:p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ru-RU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б) С увеличением атомной массы окраска становится более темной.</a:t>
            </a:r>
          </a:p>
          <a:p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в) С увеличением атомной массы возрастает температура плавления и кипения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0" y="0"/>
            <a:ext cx="4714876" cy="1384300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      Ядовиты !</a:t>
            </a:r>
          </a:p>
        </p:txBody>
      </p:sp>
      <p:sp>
        <p:nvSpPr>
          <p:cNvPr id="13317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0" y="1214422"/>
            <a:ext cx="4714876" cy="2857520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ФТОР – </a:t>
            </a:r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</a:rPr>
              <a:t>ГАЗ(Н.У.)</a:t>
            </a:r>
          </a:p>
          <a:p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</a:rPr>
              <a:t>            СВЕТЛО-ЖЁЛТЫЙ</a:t>
            </a:r>
          </a:p>
          <a:p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Резкий раздражающий запах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sz="quarter" idx="2"/>
          </p:nvPr>
        </p:nvSpPr>
        <p:spPr>
          <a:xfrm>
            <a:off x="4648200" y="1905000"/>
            <a:ext cx="4495800" cy="2238380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Бром- Жидкость(н.у)</a:t>
            </a:r>
          </a:p>
          <a:p>
            <a:r>
              <a:rPr lang="ru-RU" sz="2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Тёмно-бурый</a:t>
            </a:r>
          </a:p>
          <a:p>
            <a:r>
              <a:rPr lang="ru-RU" sz="2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Запах резкий зловонный</a:t>
            </a:r>
          </a:p>
        </p:txBody>
      </p:sp>
      <p:sp>
        <p:nvSpPr>
          <p:cNvPr id="13319" name="Rectangle 7"/>
          <p:cNvSpPr>
            <a:spLocks noGrp="1" noChangeArrowheads="1"/>
          </p:cNvSpPr>
          <p:nvPr>
            <p:ph sz="quarter" idx="3"/>
          </p:nvPr>
        </p:nvSpPr>
        <p:spPr>
          <a:xfrm>
            <a:off x="0" y="4038600"/>
            <a:ext cx="4643438" cy="2819400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Хлор- газ (н.у.)</a:t>
            </a:r>
          </a:p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Жёлто-зелёный</a:t>
            </a:r>
          </a:p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Резкий удушающий запах</a:t>
            </a:r>
          </a:p>
        </p:txBody>
      </p:sp>
      <p:sp>
        <p:nvSpPr>
          <p:cNvPr id="13320" name="Rectangle 8"/>
          <p:cNvSpPr>
            <a:spLocks noGrp="1" noChangeArrowheads="1"/>
          </p:cNvSpPr>
          <p:nvPr>
            <p:ph sz="quarter" idx="4"/>
          </p:nvPr>
        </p:nvSpPr>
        <p:spPr>
          <a:xfrm>
            <a:off x="4648200" y="4038600"/>
            <a:ext cx="4495800" cy="2819400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Иод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–твёрдое вещество</a:t>
            </a:r>
          </a:p>
          <a:p>
            <a:pPr>
              <a:buFontTx/>
              <a:buNone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Цвет фиолетовый с металлическим блеском</a:t>
            </a:r>
          </a:p>
          <a:p>
            <a:pPr>
              <a:buFontTx/>
              <a:buNone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Запах резкий</a:t>
            </a:r>
          </a:p>
          <a:p>
            <a:pPr>
              <a:buFontTx/>
              <a:buNone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Возгоняется , т.е переходит в газообразное состояние, минуя жидкое</a:t>
            </a:r>
          </a:p>
        </p:txBody>
      </p:sp>
      <p:pic>
        <p:nvPicPr>
          <p:cNvPr id="13321" name="Picture 9" descr="Новый год2009 0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0"/>
            <a:ext cx="4429124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3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 animBg="1"/>
      <p:bldP spid="13318" grpId="0" animBg="1"/>
      <p:bldP spid="13319" grpId="0" animBg="1"/>
      <p:bldP spid="133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71612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4000" dirty="0"/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Cl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Br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 </a:t>
            </a: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J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- </a:t>
            </a: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хорошо растворяются в воде, кроме </a:t>
            </a:r>
            <a:r>
              <a:rPr 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F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который разлагает воду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0" y="1571612"/>
            <a:ext cx="4495800" cy="5286388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</a:t>
            </a:r>
            <a:r>
              <a:rPr lang="ru-RU" sz="1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+</a:t>
            </a:r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</a:t>
            </a:r>
            <a:r>
              <a:rPr lang="ru-RU" sz="1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O</a:t>
            </a:r>
            <a:r>
              <a:rPr lang="ru-RU" sz="1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= </a:t>
            </a:r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HF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+</a:t>
            </a:r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O</a:t>
            </a:r>
            <a:r>
              <a:rPr lang="ru-RU" sz="1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</a:p>
          <a:p>
            <a:r>
              <a:rPr lang="ru-RU" sz="1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Расставьте степени окисления</a:t>
            </a:r>
          </a:p>
          <a:p>
            <a:r>
              <a:rPr lang="ru-RU" sz="1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Укажите 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окислитель</a:t>
            </a:r>
            <a:r>
              <a:rPr lang="ru-RU" sz="1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и восстановитель</a:t>
            </a:r>
          </a:p>
          <a:p>
            <a:r>
              <a:rPr lang="ru-RU" sz="1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Уравняйте методом электронного баланса и расставьте коэффициенты</a:t>
            </a:r>
          </a:p>
          <a:p>
            <a:endParaRPr lang="ru-RU" dirty="0">
              <a:solidFill>
                <a:schemeClr val="hlink"/>
              </a:solidFill>
            </a:endParaRPr>
          </a:p>
        </p:txBody>
      </p:sp>
      <p:sp>
        <p:nvSpPr>
          <p:cNvPr id="15365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4214810" y="1571612"/>
            <a:ext cx="4929190" cy="5286388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FontTx/>
              <a:buNone/>
            </a:pP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          +1    -2      +1   -1      0</a:t>
            </a:r>
          </a:p>
          <a:p>
            <a:pPr algn="ctr"/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2+2</a:t>
            </a: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= 4</a:t>
            </a: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HF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+</a:t>
            </a: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en-US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0                          -1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2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Ок</a:t>
            </a: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r>
              <a:rPr lang="ru-RU" sz="2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тель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F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– 2 e  = 2F    | 2</a:t>
            </a:r>
          </a:p>
          <a:p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-2                0</a:t>
            </a:r>
          </a:p>
          <a:p>
            <a:pPr>
              <a:buFontTx/>
              <a:buNone/>
            </a:pP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</a:t>
            </a:r>
            <a:r>
              <a:rPr lang="ru-RU" sz="2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Вос</a:t>
            </a: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r>
              <a:rPr lang="ru-RU" sz="2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тель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2О -</a:t>
            </a: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4е</a:t>
            </a: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=</a:t>
            </a: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O2       |   1 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4" grpId="0" animBg="1"/>
      <p:bldP spid="1536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28736"/>
            <a:ext cx="9144000" cy="5429264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80000"/>
              </a:lnSpc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Галогены сильнейшие окислители!!!  </a:t>
            </a:r>
          </a:p>
          <a:p>
            <a:pPr>
              <a:lnSpc>
                <a:spcPct val="80000"/>
              </a:lnSpc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Окислительные способности усиливаются в ряду:</a:t>
            </a:r>
          </a:p>
          <a:p>
            <a:pPr>
              <a:lnSpc>
                <a:spcPct val="80000"/>
              </a:lnSpc>
            </a:pP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J        Br </a:t>
            </a:r>
            <a:r>
              <a:rPr lang="en-US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</a:t>
            </a: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6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Cl</a:t>
            </a: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</a:t>
            </a:r>
          </a:p>
          <a:p>
            <a:pPr>
              <a:lnSpc>
                <a:spcPct val="80000"/>
              </a:lnSpc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Фтор самый сильный окислитель в ПСХЭ! </a:t>
            </a:r>
          </a:p>
          <a:p>
            <a:pPr>
              <a:lnSpc>
                <a:spcPct val="80000"/>
              </a:lnSpc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Его Э.О = 4</a:t>
            </a:r>
          </a:p>
          <a:p>
            <a:pPr>
              <a:lnSpc>
                <a:spcPct val="80000"/>
              </a:lnSpc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Он никогда не отдаёт свои электроны!</a:t>
            </a: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lnSpc>
                <a:spcPct val="80000"/>
              </a:lnSpc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436" name="WordArt 4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150017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Химические   свойства  галогенов </a:t>
            </a:r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2700338" y="2781300"/>
            <a:ext cx="976312" cy="198438"/>
          </a:xfrm>
          <a:prstGeom prst="rightArrow">
            <a:avLst>
              <a:gd name="adj1" fmla="val 50000"/>
              <a:gd name="adj2" fmla="val 123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8" name="AutoShape 6"/>
          <p:cNvSpPr>
            <a:spLocks noChangeArrowheads="1"/>
          </p:cNvSpPr>
          <p:nvPr/>
        </p:nvSpPr>
        <p:spPr bwMode="auto">
          <a:xfrm>
            <a:off x="4211638" y="2852738"/>
            <a:ext cx="976312" cy="198437"/>
          </a:xfrm>
          <a:prstGeom prst="rightArrow">
            <a:avLst>
              <a:gd name="adj1" fmla="val 50000"/>
              <a:gd name="adj2" fmla="val 123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9" name="AutoShape 7"/>
          <p:cNvSpPr>
            <a:spLocks noChangeArrowheads="1"/>
          </p:cNvSpPr>
          <p:nvPr/>
        </p:nvSpPr>
        <p:spPr bwMode="auto">
          <a:xfrm>
            <a:off x="5867400" y="2852738"/>
            <a:ext cx="976313" cy="198437"/>
          </a:xfrm>
          <a:prstGeom prst="rightArrow">
            <a:avLst>
              <a:gd name="adj1" fmla="val 50000"/>
              <a:gd name="adj2" fmla="val 123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326580" y="2967335"/>
            <a:ext cx="4908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843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843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 animBg="1"/>
      <p:bldP spid="184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Химические свойства мы будем рассматривать на примере хлора</a:t>
            </a:r>
            <a:r>
              <a:rPr lang="ru-RU" sz="4000" dirty="0"/>
              <a:t>.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57298"/>
            <a:ext cx="9144000" cy="5500702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Хлор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Cl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</a:p>
          <a:p>
            <a:pPr>
              <a:lnSpc>
                <a:spcPct val="90000"/>
              </a:lnSpc>
            </a:pP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.Окислительные свойства:</a:t>
            </a:r>
          </a:p>
          <a:p>
            <a:pPr>
              <a:lnSpc>
                <a:spcPct val="90000"/>
              </a:lnSpc>
            </a:pPr>
            <a:r>
              <a:rPr lang="en-US" sz="28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</a:t>
            </a:r>
            <a:r>
              <a:rPr lang="ru-RU" sz="28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взаимодействие с металлами</a:t>
            </a:r>
          </a:p>
          <a:p>
            <a:pPr>
              <a:lnSpc>
                <a:spcPct val="90000"/>
              </a:lnSpc>
            </a:pP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2Fe +3Cl2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=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2FeCl3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lnSpc>
                <a:spcPct val="90000"/>
              </a:lnSpc>
            </a:pPr>
            <a:r>
              <a:rPr lang="ru-RU" sz="28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en-US" sz="28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r>
              <a:rPr lang="ru-RU" sz="28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взаимодействие с водородом</a:t>
            </a:r>
          </a:p>
          <a:p>
            <a:pPr>
              <a:lnSpc>
                <a:spcPct val="90000"/>
              </a:lnSpc>
            </a:pP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Cl2  +  H2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=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2HCl +Q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lnSpc>
                <a:spcPct val="90000"/>
              </a:lnSpc>
            </a:pPr>
            <a:r>
              <a:rPr lang="ru-RU" sz="28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r>
              <a:rPr lang="en-US" sz="28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r>
              <a:rPr lang="ru-RU" sz="28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взаимодействие с водой</a:t>
            </a:r>
          </a:p>
          <a:p>
            <a:pPr>
              <a:lnSpc>
                <a:spcPct val="90000"/>
              </a:lnSpc>
            </a:pP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Cl2+H2O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=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HCl+HClO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и дальше 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HClO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=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HCl+O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lnSpc>
                <a:spcPct val="90000"/>
              </a:lnSpc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сравните эту реакцию с реакцией фтора с водой</a:t>
            </a:r>
          </a:p>
          <a:p>
            <a:pPr>
              <a:lnSpc>
                <a:spcPct val="90000"/>
              </a:lnSpc>
            </a:pP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2+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= 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HF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+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2, но учтите , что хлор реагирует с водой медленно и на свету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859</Words>
  <PresentationFormat>Экран (4:3)</PresentationFormat>
  <Paragraphs>145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 Физические свойства галогенов</vt:lpstr>
      <vt:lpstr>              Ядовиты !</vt:lpstr>
      <vt:lpstr> Cl2   Br2   J2      - хорошо растворяются в воде, кроме F2, который разлагает воду</vt:lpstr>
      <vt:lpstr>Слайд 8</vt:lpstr>
      <vt:lpstr> Химические свойства мы будем рассматривать на примере хлора.</vt:lpstr>
      <vt:lpstr>Галогены, стоящие в подгруппе выше, вытесняют   нижестоящие из  галогенопроизводных кислот и    их   солей  !</vt:lpstr>
      <vt:lpstr>2.Хлор восстановительные  свойства   проявляет только в  реакциях с участием веществ, содержащих кислород</vt:lpstr>
      <vt:lpstr>Нахождение в природе:</vt:lpstr>
      <vt:lpstr>Получение: </vt:lpstr>
      <vt:lpstr>  Лабораторный способ получения</vt:lpstr>
      <vt:lpstr>               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nukri</dc:creator>
  <cp:lastModifiedBy>nukri</cp:lastModifiedBy>
  <cp:revision>8</cp:revision>
  <dcterms:created xsi:type="dcterms:W3CDTF">2012-11-08T15:04:57Z</dcterms:created>
  <dcterms:modified xsi:type="dcterms:W3CDTF">2012-11-08T16:17:03Z</dcterms:modified>
</cp:coreProperties>
</file>