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emf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Австралийская овцефер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4000" y="3786190"/>
            <a:ext cx="5080000" cy="3071810"/>
          </a:xfrm>
          <a:prstGeom prst="rect">
            <a:avLst/>
          </a:prstGeom>
          <a:noFill/>
        </p:spPr>
      </p:pic>
      <p:pic>
        <p:nvPicPr>
          <p:cNvPr id="4102" name="Picture 6" descr="Австралийский виноград"/>
          <p:cNvPicPr>
            <a:picLocks noChangeAspect="1" noChangeArrowheads="1"/>
          </p:cNvPicPr>
          <p:nvPr/>
        </p:nvPicPr>
        <p:blipFill>
          <a:blip r:embed="rId3"/>
          <a:srcRect b="6"/>
          <a:stretch>
            <a:fillRect/>
          </a:stretch>
        </p:blipFill>
        <p:spPr bwMode="auto">
          <a:xfrm>
            <a:off x="0" y="3786190"/>
            <a:ext cx="4143372" cy="3071810"/>
          </a:xfrm>
          <a:prstGeom prst="rect">
            <a:avLst/>
          </a:prstGeom>
          <a:noFill/>
        </p:spPr>
      </p:pic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Сельское хозяйство </a:t>
            </a:r>
            <a:r>
              <a:rPr lang="ru-RU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мира</a:t>
            </a:r>
            <a:r>
              <a:rPr lang="ru-RU" sz="3600" kern="10" dirty="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сельск хоз сбор зерновых диаграмма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r="157" b="169"/>
          <a:stretch>
            <a:fillRect/>
          </a:stretch>
        </p:blipFill>
        <p:spPr bwMode="auto">
          <a:xfrm>
            <a:off x="0" y="0"/>
            <a:ext cx="3132138" cy="29098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92475" y="76200"/>
            <a:ext cx="5600700" cy="400050"/>
          </a:xfrm>
          <a:prstGeom prst="rect">
            <a:avLst/>
          </a:prstGeom>
          <a:solidFill>
            <a:srgbClr val="FFFF99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/>
              <a:t>ЗЕРНОВОЕ ХОЗЯЙСТВО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255963" y="549275"/>
            <a:ext cx="5780087" cy="234950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/>
              <a:t>  Первое место по значению принадлежит зерновым культу-рам,  примерно  55%  зерновых употребляют в пищу и  45% используют как фуражное зерно (корма для животных).</a:t>
            </a:r>
          </a:p>
          <a:p>
            <a:pPr>
              <a:lnSpc>
                <a:spcPct val="115000"/>
              </a:lnSpc>
            </a:pPr>
            <a:r>
              <a:rPr lang="ru-RU"/>
              <a:t>   К числу зерновых относятся пшеница,  рис,  кукуруза,  яч-мень, рожь, овес, сорго,  просо.  Наибольшие посевные  пло-щади занимают три главные зерновые культуры: </a:t>
            </a:r>
            <a:r>
              <a:rPr lang="ru-RU" u="sng">
                <a:effectLst>
                  <a:outerShdw blurRad="38100" dist="38100" dir="2700000" algn="tl">
                    <a:srgbClr val="C0C0C0"/>
                  </a:outerShdw>
                </a:effectLst>
              </a:rPr>
              <a:t>пшеница, рис, кукуруза</a:t>
            </a:r>
            <a:r>
              <a:rPr lang="ru-RU"/>
              <a:t>  (рисунок  1  показывает  структуру посевных площадей зерновых культур в %). 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-33338" y="2852738"/>
            <a:ext cx="3281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Рис. 1. Структура посевных площадей</a:t>
            </a:r>
          </a:p>
          <a:p>
            <a:r>
              <a:rPr lang="ru-RU" sz="1400"/>
              <a:t>зерновых культур в %.</a:t>
            </a:r>
          </a:p>
        </p:txBody>
      </p:sp>
      <p:graphicFrame>
        <p:nvGraphicFramePr>
          <p:cNvPr id="16464" name="Group 80"/>
          <p:cNvGraphicFramePr>
            <a:graphicFrameLocks noGrp="1"/>
          </p:cNvGraphicFramePr>
          <p:nvPr/>
        </p:nvGraphicFramePr>
        <p:xfrm>
          <a:off x="107950" y="3786188"/>
          <a:ext cx="8964613" cy="2162366"/>
        </p:xfrm>
        <a:graphic>
          <a:graphicData uri="http://schemas.openxmlformats.org/drawingml/2006/table">
            <a:tbl>
              <a:tblPr/>
              <a:tblGrid>
                <a:gridCol w="2987675"/>
                <a:gridCol w="2989263"/>
                <a:gridCol w="2987675"/>
              </a:tblGrid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Страны – лидеры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по производству </a:t>
                      </a:r>
                      <a:r>
                        <a:rPr kumimoji="0" lang="ru-RU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пшеницы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Страны – лидеры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 производству </a:t>
                      </a:r>
                      <a:r>
                        <a:rPr kumimoji="0" lang="ru-RU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риса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Страны – лидеры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 производству </a:t>
                      </a:r>
                      <a:r>
                        <a:rPr kumimoji="0" lang="ru-RU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кукурузы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Китай, США, Индия, Россия, Франция.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Китай, Индия, Индонезия, Бангладеш, Вьетнам.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США, Канада, Бразилия, Мексика, Франция.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15 % зерна поступает на мировой рынок. Главными экспортерами являются: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Канада, США, Аргентина, Австралия, Франция.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Мьянма, Таиланд.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США, Франция, Канада.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ber14"/>
          <p:cNvPicPr>
            <a:picLocks noChangeAspect="1" noChangeArrowheads="1"/>
          </p:cNvPicPr>
          <p:nvPr/>
        </p:nvPicPr>
        <p:blipFill>
          <a:blip r:embed="rId2"/>
          <a:srcRect r="-43" b="50"/>
          <a:stretch>
            <a:fillRect/>
          </a:stretch>
        </p:blipFill>
        <p:spPr bwMode="auto">
          <a:xfrm>
            <a:off x="-36513" y="0"/>
            <a:ext cx="3671888" cy="3097213"/>
          </a:xfrm>
          <a:prstGeom prst="rect">
            <a:avLst/>
          </a:prstGeom>
          <a:noFill/>
        </p:spPr>
      </p:pic>
      <p:pic>
        <p:nvPicPr>
          <p:cNvPr id="12292" name="Picture 4" descr="mor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3635375" cy="3024188"/>
          </a:xfrm>
          <a:prstGeom prst="rect">
            <a:avLst/>
          </a:prstGeom>
          <a:noFill/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-92075" y="3165475"/>
            <a:ext cx="18748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/>
              <a:t>Рис. 2. Сахарная свекла.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-92075" y="6477000"/>
            <a:ext cx="2132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"/>
              <a:t>Рис. 3. Сахарный тростник.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832225" y="115888"/>
            <a:ext cx="4916488" cy="346075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САХАРОНОСНЫЕ КУЛЬТУРЫ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759200" y="549275"/>
            <a:ext cx="5276850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  Ассортимент   сахароносных   культур   представлен только  двумя  культурами  (рис. 2 и 3). </a:t>
            </a:r>
          </a:p>
        </p:txBody>
      </p:sp>
      <p:sp>
        <p:nvSpPr>
          <p:cNvPr id="12299" name="Oval 11"/>
          <p:cNvSpPr>
            <a:spLocks noChangeArrowheads="1"/>
          </p:cNvSpPr>
          <p:nvPr/>
        </p:nvSpPr>
        <p:spPr bwMode="auto">
          <a:xfrm>
            <a:off x="4067175" y="1196975"/>
            <a:ext cx="647700" cy="647700"/>
          </a:xfrm>
          <a:prstGeom prst="ellipse">
            <a:avLst/>
          </a:prstGeom>
          <a:solidFill>
            <a:srgbClr val="99FFCC">
              <a:alpha val="58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65%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4716463" y="1341438"/>
            <a:ext cx="4248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- сахара производят из сахарного тростника</a:t>
            </a:r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4068763" y="1989138"/>
            <a:ext cx="647700" cy="647700"/>
          </a:xfrm>
          <a:prstGeom prst="ellipse">
            <a:avLst/>
          </a:prstGeom>
          <a:solidFill>
            <a:srgbClr val="FF00FF">
              <a:alpha val="42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35%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716463" y="2084388"/>
            <a:ext cx="3894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- сахара производят из сахарной свеклы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3924300" y="2946400"/>
            <a:ext cx="1749425" cy="1562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u="sng">
                <a:effectLst>
                  <a:outerShdw blurRad="38100" dist="38100" dir="2700000" algn="tl">
                    <a:srgbClr val="C0C0C0"/>
                  </a:outerShdw>
                </a:effectLst>
              </a:rPr>
              <a:t>Умеренный пояс</a:t>
            </a:r>
          </a:p>
          <a:p>
            <a:pPr>
              <a:buFontTx/>
              <a:buChar char="•"/>
            </a:pPr>
            <a:r>
              <a:rPr lang="ru-RU"/>
              <a:t> Франция</a:t>
            </a:r>
          </a:p>
          <a:p>
            <a:pPr>
              <a:buFontTx/>
              <a:buChar char="•"/>
            </a:pPr>
            <a:r>
              <a:rPr lang="ru-RU"/>
              <a:t> США</a:t>
            </a:r>
          </a:p>
          <a:p>
            <a:pPr>
              <a:buFontTx/>
              <a:buChar char="•"/>
            </a:pPr>
            <a:r>
              <a:rPr lang="ru-RU"/>
              <a:t> ФРГ</a:t>
            </a:r>
          </a:p>
          <a:p>
            <a:pPr>
              <a:buFontTx/>
              <a:buChar char="•"/>
            </a:pPr>
            <a:r>
              <a:rPr lang="ru-RU"/>
              <a:t> Украина</a:t>
            </a:r>
          </a:p>
          <a:p>
            <a:pPr>
              <a:buFontTx/>
              <a:buChar char="•"/>
            </a:pPr>
            <a:r>
              <a:rPr lang="ru-RU"/>
              <a:t> Россия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256338" y="2946400"/>
            <a:ext cx="2203450" cy="1562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u="sng">
                <a:effectLst>
                  <a:outerShdw blurRad="38100" dist="38100" dir="2700000" algn="tl">
                    <a:srgbClr val="C0C0C0"/>
                  </a:outerShdw>
                </a:effectLst>
              </a:rPr>
              <a:t>Субтропический пояс</a:t>
            </a:r>
          </a:p>
          <a:p>
            <a:pPr>
              <a:buFontTx/>
              <a:buChar char="•"/>
            </a:pPr>
            <a:r>
              <a:rPr lang="ru-RU"/>
              <a:t> Бразилия</a:t>
            </a:r>
          </a:p>
          <a:p>
            <a:pPr>
              <a:buFontTx/>
              <a:buChar char="•"/>
            </a:pPr>
            <a:r>
              <a:rPr lang="ru-RU"/>
              <a:t> Индия</a:t>
            </a:r>
          </a:p>
          <a:p>
            <a:pPr>
              <a:buFontTx/>
              <a:buChar char="•"/>
            </a:pPr>
            <a:r>
              <a:rPr lang="ru-RU"/>
              <a:t> Куба</a:t>
            </a:r>
          </a:p>
          <a:p>
            <a:pPr>
              <a:buFontTx/>
              <a:buChar char="•"/>
            </a:pPr>
            <a:r>
              <a:rPr lang="ru-RU"/>
              <a:t> Китай</a:t>
            </a:r>
          </a:p>
          <a:p>
            <a:pPr>
              <a:buFontTx/>
              <a:buChar char="•"/>
            </a:pPr>
            <a:r>
              <a:rPr lang="ru-RU"/>
              <a:t> Пакистан</a:t>
            </a:r>
          </a:p>
        </p:txBody>
      </p:sp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4859338" y="2441575"/>
            <a:ext cx="2443162" cy="339725"/>
          </a:xfrm>
          <a:prstGeom prst="rect">
            <a:avLst/>
          </a:prstGeom>
          <a:solidFill>
            <a:srgbClr val="CCECFF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Главные производители</a:t>
            </a:r>
          </a:p>
        </p:txBody>
      </p:sp>
      <p:cxnSp>
        <p:nvCxnSpPr>
          <p:cNvPr id="12323" name="AutoShape 35"/>
          <p:cNvCxnSpPr>
            <a:cxnSpLocks noChangeShapeType="1"/>
            <a:stCxn id="12299" idx="5"/>
          </p:cNvCxnSpPr>
          <p:nvPr/>
        </p:nvCxnSpPr>
        <p:spPr bwMode="auto">
          <a:xfrm rot="16200000" flipH="1">
            <a:off x="6564312" y="-195262"/>
            <a:ext cx="239713" cy="41290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2324" name="AutoShape 36"/>
          <p:cNvCxnSpPr>
            <a:cxnSpLocks noChangeShapeType="1"/>
            <a:endCxn id="12309" idx="3"/>
          </p:cNvCxnSpPr>
          <p:nvPr/>
        </p:nvCxnSpPr>
        <p:spPr bwMode="auto">
          <a:xfrm rot="5400000">
            <a:off x="7806532" y="2785269"/>
            <a:ext cx="1595437" cy="2889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2325" name="AutoShape 37"/>
          <p:cNvCxnSpPr>
            <a:cxnSpLocks noChangeShapeType="1"/>
            <a:stCxn id="12301" idx="2"/>
            <a:endCxn id="12305" idx="1"/>
          </p:cNvCxnSpPr>
          <p:nvPr/>
        </p:nvCxnSpPr>
        <p:spPr bwMode="auto">
          <a:xfrm rot="10800000" flipV="1">
            <a:off x="3924300" y="2312988"/>
            <a:ext cx="144463" cy="1414462"/>
          </a:xfrm>
          <a:prstGeom prst="bentConnector3">
            <a:avLst>
              <a:gd name="adj1" fmla="val 25824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3832225" y="4841875"/>
            <a:ext cx="5060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К числу главных экспортеров сахара относятся Бразилия, Таиланд, Австралия, Куба, Франция, Украина.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03213" y="115888"/>
            <a:ext cx="8516937" cy="339725"/>
          </a:xfrm>
          <a:prstGeom prst="rect">
            <a:avLst/>
          </a:prstGeom>
          <a:solidFill>
            <a:srgbClr val="FFCC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НЕПРОДОВОЛЬСТВЕННЫЕ (ТЕХНИЧЕСКИЕ) КУЛЬТУРЫ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39700" y="549275"/>
            <a:ext cx="889635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Технические культуры выращивают с целью получения сырья для различных отраслей про-мышленности.  К  техническим  культурам  относятся  волокнистые  культуры  (хлопчатник, лён, сизаль, джут), гевея (источник натурального каучука), табак. Наибольшее значение име-ет хлопчатник. Первое место по посевам и сбору хлопка занимают страны Азии,  второе стра-ны Америки, третье страны Африки (смотри карту).  70% мирового производства  льна  при-ходится  на  Россию  и  Белоруссию,  джута – на Бангладеш.  85% натурального каучука дают  </a:t>
            </a:r>
          </a:p>
        </p:txBody>
      </p:sp>
      <p:pic>
        <p:nvPicPr>
          <p:cNvPr id="17418" name="Picture 10" descr="сельское хозяйство технические культуры"/>
          <p:cNvPicPr>
            <a:picLocks noChangeAspect="1" noChangeArrowheads="1"/>
          </p:cNvPicPr>
          <p:nvPr/>
        </p:nvPicPr>
        <p:blipFill>
          <a:blip r:embed="rId2"/>
          <a:srcRect r="63" b="102"/>
          <a:stretch>
            <a:fillRect/>
          </a:stretch>
        </p:blipFill>
        <p:spPr bwMode="auto">
          <a:xfrm>
            <a:off x="1763713" y="2133600"/>
            <a:ext cx="7272337" cy="45227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07950" y="2060575"/>
            <a:ext cx="158591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страны Юго-Восточной Азии, особен-но  Таиланд, Индонезия и Малайзия.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158750" y="3833813"/>
            <a:ext cx="14605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200" b="0" i="1"/>
              <a:t>Карта.</a:t>
            </a:r>
          </a:p>
          <a:p>
            <a:r>
              <a:rPr lang="ru-RU" sz="1200" b="0" i="1"/>
              <a:t>«Главные  районы производства  во-локнистых    куль-тур   и  натураль-ного каучука в ми-ре».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tar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92600"/>
            <a:ext cx="3059113" cy="2565400"/>
          </a:xfrm>
          <a:prstGeom prst="rect">
            <a:avLst/>
          </a:prstGeom>
          <a:noFill/>
        </p:spPr>
      </p:pic>
      <p:pic>
        <p:nvPicPr>
          <p:cNvPr id="18438" name="Picture 6" descr="tar17"/>
          <p:cNvPicPr>
            <a:picLocks noChangeAspect="1" noChangeArrowheads="1"/>
          </p:cNvPicPr>
          <p:nvPr/>
        </p:nvPicPr>
        <p:blipFill>
          <a:blip r:embed="rId3"/>
          <a:srcRect r="-81" b="-66"/>
          <a:stretch>
            <a:fillRect/>
          </a:stretch>
        </p:blipFill>
        <p:spPr bwMode="auto">
          <a:xfrm>
            <a:off x="0" y="2276475"/>
            <a:ext cx="3059113" cy="2016125"/>
          </a:xfrm>
          <a:prstGeom prst="rect">
            <a:avLst/>
          </a:prstGeom>
          <a:noFill/>
        </p:spPr>
      </p:pic>
      <p:pic>
        <p:nvPicPr>
          <p:cNvPr id="18437" name="Picture 5" descr="cas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2293938"/>
          </a:xfrm>
          <a:prstGeom prst="rect">
            <a:avLst/>
          </a:prstGeom>
          <a:noFill/>
        </p:spPr>
      </p:pic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 rot="5400000">
            <a:off x="-1657350" y="2457450"/>
            <a:ext cx="6121401" cy="11525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ru-RU" sz="3600" i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Животноводство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543300" y="44450"/>
            <a:ext cx="5132388" cy="376238"/>
          </a:xfrm>
          <a:prstGeom prst="rect">
            <a:avLst/>
          </a:prstGeom>
          <a:solidFill>
            <a:srgbClr val="FFCCCC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ЖИВОТНОВОДСТВО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059113" y="392113"/>
            <a:ext cx="6032500" cy="1812925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Современное животноводство очень разнообразно: оно вклю-чает  разведение  крупного  рогатого  скота,  свиней, овец,  коз, буйволов, лошадей, ослов, мулов,  а также  птицеводство,  пче-ловодство, шелководство. Главную роль играют три отрасли:</a:t>
            </a:r>
          </a:p>
          <a:p>
            <a:pPr>
              <a:buFontTx/>
              <a:buChar char="-"/>
            </a:pPr>
            <a:r>
              <a:rPr lang="ru-RU"/>
              <a:t> разведение крупного рогатого скота;</a:t>
            </a:r>
          </a:p>
          <a:p>
            <a:pPr>
              <a:buFontTx/>
              <a:buChar char="-"/>
            </a:pPr>
            <a:r>
              <a:rPr lang="ru-RU"/>
              <a:t> свиноводство;</a:t>
            </a:r>
          </a:p>
          <a:p>
            <a:pPr>
              <a:buFontTx/>
              <a:buChar char="-"/>
            </a:pPr>
            <a:r>
              <a:rPr lang="ru-RU"/>
              <a:t> овцеводство.</a:t>
            </a: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875" y="1233488"/>
            <a:ext cx="6096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867400" y="3933825"/>
            <a:ext cx="29876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i="1"/>
              <a:t>Диаграмма. Структура производ-ства мяса в мире.</a:t>
            </a:r>
          </a:p>
        </p:txBody>
      </p:sp>
      <p:graphicFrame>
        <p:nvGraphicFramePr>
          <p:cNvPr id="18467" name="Group 35"/>
          <p:cNvGraphicFramePr>
            <a:graphicFrameLocks noGrp="1"/>
          </p:cNvGraphicFramePr>
          <p:nvPr/>
        </p:nvGraphicFramePr>
        <p:xfrm>
          <a:off x="3408363" y="4941888"/>
          <a:ext cx="5484812" cy="1847088"/>
        </p:xfrm>
        <a:graphic>
          <a:graphicData uri="http://schemas.openxmlformats.org/drawingml/2006/table">
            <a:tbl>
              <a:tblPr/>
              <a:tblGrid>
                <a:gridCol w="1828800"/>
                <a:gridCol w="1827212"/>
                <a:gridCol w="1828800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Крупного рогатого скота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Овец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Свиней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Индия 210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Бразилия 163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США 102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Китай 117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Аргентина 52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Австралия 130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Китай 130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Индия 57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Иран 52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Нов. Зеландия 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Китай 470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США 56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Бразилия 37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ФРГ 24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Россия 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3419475" y="4581525"/>
            <a:ext cx="5330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Таблица. Страны – лидеры по поголовью (млн. голов)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1" name="Picture 51" descr="pic_agro_11[1]"/>
          <p:cNvPicPr>
            <a:picLocks noChangeAspect="1" noChangeArrowheads="1"/>
          </p:cNvPicPr>
          <p:nvPr/>
        </p:nvPicPr>
        <p:blipFill>
          <a:blip r:embed="rId2"/>
          <a:srcRect t="11111" b="11111"/>
          <a:stretch>
            <a:fillRect/>
          </a:stretch>
        </p:blipFill>
        <p:spPr bwMode="auto">
          <a:xfrm>
            <a:off x="7315200" y="4191000"/>
            <a:ext cx="1524000" cy="762000"/>
          </a:xfrm>
          <a:prstGeom prst="rect">
            <a:avLst/>
          </a:prstGeom>
          <a:noFill/>
        </p:spPr>
      </p:pic>
      <p:pic>
        <p:nvPicPr>
          <p:cNvPr id="5170" name="Picture 50" descr="i[59]"/>
          <p:cNvPicPr>
            <a:picLocks noChangeAspect="1" noChangeArrowheads="1"/>
          </p:cNvPicPr>
          <p:nvPr/>
        </p:nvPicPr>
        <p:blipFill>
          <a:blip r:embed="rId3"/>
          <a:srcRect t="14999" b="10001"/>
          <a:stretch>
            <a:fillRect/>
          </a:stretch>
        </p:blipFill>
        <p:spPr bwMode="auto">
          <a:xfrm>
            <a:off x="304800" y="4191000"/>
            <a:ext cx="1270000" cy="762000"/>
          </a:xfrm>
          <a:prstGeom prst="rect">
            <a:avLst/>
          </a:prstGeom>
          <a:noFill/>
        </p:spPr>
      </p:pic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304800" y="76200"/>
            <a:ext cx="8534400" cy="533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/>
              </a:rPr>
              <a:t>География сельского хозяйства мира.</a:t>
            </a:r>
          </a:p>
        </p:txBody>
      </p:sp>
      <p:graphicFrame>
        <p:nvGraphicFramePr>
          <p:cNvPr id="5175" name="Group 55"/>
          <p:cNvGraphicFramePr>
            <a:graphicFrameLocks noGrp="1"/>
          </p:cNvGraphicFramePr>
          <p:nvPr/>
        </p:nvGraphicFramePr>
        <p:xfrm>
          <a:off x="304800" y="1397000"/>
          <a:ext cx="8534400" cy="4074605"/>
        </p:xfrm>
        <a:graphic>
          <a:graphicData uri="http://schemas.openxmlformats.org/drawingml/2006/table">
            <a:tbl>
              <a:tblPr/>
              <a:tblGrid>
                <a:gridCol w="2895600"/>
                <a:gridCol w="1600200"/>
                <a:gridCol w="1447800"/>
                <a:gridCol w="2590800"/>
              </a:tblGrid>
              <a:tr h="111760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АГРОПРОМЫШЛЕННЫЙ КОМПЛЕКС –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объединяет все отрасли хозяйства, принимающие  участие в  производстве сельскохозяйственной продукции и её доведения до потребителя.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 СОСТАВЕ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АПК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 ВЫДЕЛЯЕТСЯ ТРИ ОСНОВНЫХ ЗВЕНА: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Отрасли, обеспечивающие развитие комплекса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Сельское хозяйство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Отрасли, перерабатывающие сельскохозяйственную продукцию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10144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ЦЕНТРАЛЬНЫМ ЗВЕНОМ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АПК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ЯВЛЯЕТСЯ СЕЛЬСКОЕ ХОЗЯЙСТВО: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4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ЖИВОТНОВОДСТВО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РАСТЕНИЕВОДСТВО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69" name="Text Box 49"/>
          <p:cNvSpPr txBox="1">
            <a:spLocks noChangeArrowheads="1"/>
          </p:cNvSpPr>
          <p:nvPr/>
        </p:nvSpPr>
        <p:spPr bwMode="auto">
          <a:xfrm>
            <a:off x="76200" y="5624513"/>
            <a:ext cx="9067800" cy="835025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/>
              <a:t>Вспомните из курса географии 9 класса какие отрасли АПК обеспечивают развитие комплекса, какие отрасли занимаются переработкой с/х сырья? Из каких подотраслей состоит животно-водство и растениеводство?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4" name="Picture 50" descr="сельск хоз рису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52600"/>
          </a:xfrm>
          <a:prstGeom prst="rect">
            <a:avLst/>
          </a:prstGeom>
          <a:noFill/>
        </p:spPr>
      </p:pic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1763713" y="476250"/>
            <a:ext cx="5113337" cy="1219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/>
              </a:rPr>
              <a:t>География сельского хозяйства мира</a:t>
            </a:r>
            <a:r>
              <a:rPr lang="ru-RU" sz="3600" kern="10" dirty="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.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12725" y="1733550"/>
            <a:ext cx="8626475" cy="3279775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800" i="1"/>
              <a:t>       </a:t>
            </a:r>
            <a:r>
              <a:rPr lang="ru-RU" sz="2000" i="1"/>
              <a:t>Сельское хозяйство  – вторая по значимости после промышленности отрасль материального производства. </a:t>
            </a:r>
          </a:p>
          <a:p>
            <a:pPr>
              <a:lnSpc>
                <a:spcPct val="80000"/>
              </a:lnSpc>
            </a:pPr>
            <a:r>
              <a:rPr lang="ru-RU" sz="2000" i="1"/>
              <a:t>      О  масштабах  современного  мирового  сельского  хозяйства   говорят следующие данные:</a:t>
            </a:r>
          </a:p>
          <a:p>
            <a:pPr>
              <a:lnSpc>
                <a:spcPct val="80000"/>
              </a:lnSpc>
            </a:pPr>
            <a:r>
              <a:rPr lang="ru-RU" sz="2000" i="1"/>
              <a:t> </a:t>
            </a:r>
            <a:r>
              <a:rPr lang="ru-RU" sz="2000" i="1">
                <a:solidFill>
                  <a:srgbClr val="000099"/>
                </a:solidFill>
              </a:rPr>
              <a:t>- около 50 % экономически активного населения мира занято  в сельском хозяйстве,  это 1,3 млрд. человек  (вспомните количество занятых в  ми-ровой промышленности);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000" b="0" i="1">
                <a:solidFill>
                  <a:srgbClr val="000099"/>
                </a:solidFill>
              </a:rPr>
              <a:t> </a:t>
            </a:r>
            <a:r>
              <a:rPr lang="ru-RU" sz="2000" i="1">
                <a:solidFill>
                  <a:srgbClr val="000099"/>
                </a:solidFill>
              </a:rPr>
              <a:t>в   мировом   валовом  продукте  доля   сельского  хозяйства  составляет около 10 % (вспомните, а какова доля промышленности в мировом ВП);</a:t>
            </a:r>
          </a:p>
          <a:p>
            <a:pPr>
              <a:lnSpc>
                <a:spcPct val="80000"/>
              </a:lnSpc>
            </a:pPr>
            <a:r>
              <a:rPr lang="ru-RU" sz="2000" i="1">
                <a:solidFill>
                  <a:srgbClr val="000099"/>
                </a:solidFill>
              </a:rPr>
              <a:t>      </a:t>
            </a:r>
            <a:r>
              <a:rPr lang="ru-RU" sz="2000" i="1"/>
              <a:t>Однако, темпы роста мирового сельского хозяйства в последнее время очень  сильно  замедлились.  Если  в  1970  гг.  доля  сельскохозяйственной продукции в мировом экспорте составляла 20 %,  то в  конце 1990 гг.  эта цифра упала до 10 %. </a:t>
            </a:r>
            <a:endParaRPr lang="ru-RU" sz="2000" i="1">
              <a:solidFill>
                <a:srgbClr val="000099"/>
              </a:solidFill>
            </a:endParaRPr>
          </a:p>
        </p:txBody>
      </p:sp>
      <p:graphicFrame>
        <p:nvGraphicFramePr>
          <p:cNvPr id="6193" name="Group 49"/>
          <p:cNvGraphicFramePr>
            <a:graphicFrameLocks noGrp="1"/>
          </p:cNvGraphicFramePr>
          <p:nvPr/>
        </p:nvGraphicFramePr>
        <p:xfrm>
          <a:off x="106363" y="5084763"/>
          <a:ext cx="7129462" cy="1743012"/>
        </p:xfrm>
        <a:graphic>
          <a:graphicData uri="http://schemas.openxmlformats.org/drawingml/2006/table">
            <a:tbl>
              <a:tblPr/>
              <a:tblGrid>
                <a:gridCol w="1782762"/>
                <a:gridCol w="1782763"/>
                <a:gridCol w="1782762"/>
                <a:gridCol w="1781175"/>
              </a:tblGrid>
              <a:tr h="4079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занятых в сельском хозяйстве в разных странах (в % от всего занятого населения)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СТРАНА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ЗАНЯТЫХ В СЕЛЬСКОМ ХОЗЯЙСТВЕ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СТРАНА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ЗАНЯТЫХ В СЕЛЬСКОМ ХОЗЯЙСТВЕ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США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Канада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Польша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Китай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Танзания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95" name="Rectangle 51"/>
          <p:cNvSpPr>
            <a:spLocks noChangeArrowheads="1"/>
          </p:cNvSpPr>
          <p:nvPr/>
        </p:nvSpPr>
        <p:spPr bwMode="auto">
          <a:xfrm>
            <a:off x="7740650" y="5445125"/>
            <a:ext cx="914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800"/>
              <a:t>Смотри </a:t>
            </a:r>
          </a:p>
          <a:p>
            <a:pPr algn="ctr"/>
            <a:r>
              <a:rPr lang="ru-RU" sz="1800"/>
              <a:t>карту</a:t>
            </a:r>
          </a:p>
        </p:txBody>
      </p:sp>
      <p:sp>
        <p:nvSpPr>
          <p:cNvPr id="6196" name="Line 52"/>
          <p:cNvSpPr>
            <a:spLocks noChangeShapeType="1"/>
          </p:cNvSpPr>
          <p:nvPr/>
        </p:nvSpPr>
        <p:spPr bwMode="auto">
          <a:xfrm>
            <a:off x="7235825" y="594995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сельск хоз доля заняты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214290"/>
            <a:ext cx="8675687" cy="573724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79388" y="5949950"/>
            <a:ext cx="89122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/>
              <a:t>  В развивающихся странах более 30% экономически активного населения занято в сельском хозяйстве. Сопоставьте эту карту с политической картой мира и отметьте страны в которых доля занятых в с/х превышает 80 %.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026"/>
          <p:cNvSpPr txBox="1">
            <a:spLocks noChangeArrowheads="1"/>
          </p:cNvSpPr>
          <p:nvPr/>
        </p:nvSpPr>
        <p:spPr bwMode="auto">
          <a:xfrm>
            <a:off x="357158" y="185738"/>
            <a:ext cx="8275703" cy="58477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nard MT Condensed" pitchFamily="18" charset="0"/>
              </a:rPr>
              <a:t>ТИПЫ СЕЛЬСКОГО ХОЗЯЙСТВА</a:t>
            </a:r>
          </a:p>
        </p:txBody>
      </p:sp>
      <p:sp>
        <p:nvSpPr>
          <p:cNvPr id="9219" name="Text Box 1027"/>
          <p:cNvSpPr txBox="1">
            <a:spLocks noChangeArrowheads="1"/>
          </p:cNvSpPr>
          <p:nvPr/>
        </p:nvSpPr>
        <p:spPr bwMode="auto">
          <a:xfrm>
            <a:off x="1790700" y="911225"/>
            <a:ext cx="1912938" cy="4603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ТОВАРНОЕ</a:t>
            </a:r>
          </a:p>
        </p:txBody>
      </p:sp>
      <p:sp>
        <p:nvSpPr>
          <p:cNvPr id="9220" name="Text Box 1028"/>
          <p:cNvSpPr txBox="1">
            <a:spLocks noChangeArrowheads="1"/>
          </p:cNvSpPr>
          <p:nvPr/>
        </p:nvSpPr>
        <p:spPr bwMode="auto">
          <a:xfrm>
            <a:off x="3908425" y="911225"/>
            <a:ext cx="3406775" cy="4603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ПОТРЕБИТЕЛЬСКОЕ</a:t>
            </a:r>
          </a:p>
        </p:txBody>
      </p:sp>
      <p:pic>
        <p:nvPicPr>
          <p:cNvPr id="9221" name="Picture 1029" descr="Картофе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981450"/>
            <a:ext cx="3733800" cy="28003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2" name="Picture 1030" descr="пастбищное схОлен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924300"/>
            <a:ext cx="3810000" cy="28575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224" name="Line 1032"/>
          <p:cNvSpPr>
            <a:spLocks noChangeShapeType="1"/>
          </p:cNvSpPr>
          <p:nvPr/>
        </p:nvSpPr>
        <p:spPr bwMode="auto">
          <a:xfrm>
            <a:off x="2667000" y="685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5" name="Line 1033"/>
          <p:cNvSpPr>
            <a:spLocks noChangeShapeType="1"/>
          </p:cNvSpPr>
          <p:nvPr/>
        </p:nvSpPr>
        <p:spPr bwMode="auto">
          <a:xfrm>
            <a:off x="6248400" y="685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6" name="Text Box 1034"/>
          <p:cNvSpPr txBox="1">
            <a:spLocks noChangeArrowheads="1"/>
          </p:cNvSpPr>
          <p:nvPr/>
        </p:nvSpPr>
        <p:spPr bwMode="auto">
          <a:xfrm>
            <a:off x="76200" y="1524000"/>
            <a:ext cx="3657600" cy="5207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1400"/>
              <a:t> ИНТЕНСИВНОЕ ЗЕМЛЕДЕЛИЕ</a:t>
            </a:r>
          </a:p>
          <a:p>
            <a:pPr>
              <a:buFontTx/>
              <a:buChar char="-"/>
            </a:pPr>
            <a:r>
              <a:rPr lang="ru-RU" sz="1400"/>
              <a:t> ИНТЕНСИВНОЕ ЖИВОТНОВОДСТВО</a:t>
            </a:r>
          </a:p>
        </p:txBody>
      </p:sp>
      <p:sp>
        <p:nvSpPr>
          <p:cNvPr id="9227" name="Text Box 1035"/>
          <p:cNvSpPr txBox="1">
            <a:spLocks noChangeArrowheads="1"/>
          </p:cNvSpPr>
          <p:nvPr/>
        </p:nvSpPr>
        <p:spPr bwMode="auto">
          <a:xfrm>
            <a:off x="76200" y="2247900"/>
            <a:ext cx="3657600" cy="1562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Представляет  собой  крупные,  хоро-шо    организованные   плантации  и фермы,     использующие     машины, наемную рабочую силу,  удобрения и ориентированы    на   внутренний   и внешний рынок.</a:t>
            </a:r>
          </a:p>
        </p:txBody>
      </p:sp>
      <p:sp>
        <p:nvSpPr>
          <p:cNvPr id="9228" name="Line 1036"/>
          <p:cNvSpPr>
            <a:spLocks noChangeShapeType="1"/>
          </p:cNvSpPr>
          <p:nvPr/>
        </p:nvSpPr>
        <p:spPr bwMode="auto">
          <a:xfrm flipH="1">
            <a:off x="1066800" y="11430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9" name="Line 1037"/>
          <p:cNvSpPr>
            <a:spLocks noChangeShapeType="1"/>
          </p:cNvSpPr>
          <p:nvPr/>
        </p:nvSpPr>
        <p:spPr bwMode="auto">
          <a:xfrm>
            <a:off x="1066800" y="1143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0" name="Text Box 1038"/>
          <p:cNvSpPr txBox="1">
            <a:spLocks noChangeArrowheads="1"/>
          </p:cNvSpPr>
          <p:nvPr/>
        </p:nvSpPr>
        <p:spPr bwMode="auto">
          <a:xfrm>
            <a:off x="5110163" y="1524000"/>
            <a:ext cx="3957637" cy="7334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1400"/>
              <a:t> ПЛУЖНОЕ И МАТЫЖНОЕ ЗЕМЛЕДЕЛИЕ</a:t>
            </a:r>
          </a:p>
          <a:p>
            <a:pPr>
              <a:buFontTx/>
              <a:buChar char="-"/>
            </a:pPr>
            <a:r>
              <a:rPr lang="ru-RU" sz="1400"/>
              <a:t> ПАСТБИЩНОЕ ЖИВОТНОВОДСТВО</a:t>
            </a:r>
          </a:p>
          <a:p>
            <a:pPr>
              <a:buFontTx/>
              <a:buChar char="-"/>
            </a:pPr>
            <a:r>
              <a:rPr lang="ru-RU" sz="1400"/>
              <a:t> КОЧЕВОЕ СКОТОВОДСТВО</a:t>
            </a:r>
          </a:p>
        </p:txBody>
      </p:sp>
      <p:sp>
        <p:nvSpPr>
          <p:cNvPr id="9231" name="Line 1039"/>
          <p:cNvSpPr>
            <a:spLocks noChangeShapeType="1"/>
          </p:cNvSpPr>
          <p:nvPr/>
        </p:nvSpPr>
        <p:spPr bwMode="auto">
          <a:xfrm>
            <a:off x="7315200" y="1143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2" name="Line 1040"/>
          <p:cNvSpPr>
            <a:spLocks noChangeShapeType="1"/>
          </p:cNvSpPr>
          <p:nvPr/>
        </p:nvSpPr>
        <p:spPr bwMode="auto">
          <a:xfrm flipH="1">
            <a:off x="7848600" y="1143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3" name="Text Box 1041"/>
          <p:cNvSpPr txBox="1">
            <a:spLocks noChangeArrowheads="1"/>
          </p:cNvSpPr>
          <p:nvPr/>
        </p:nvSpPr>
        <p:spPr bwMode="auto">
          <a:xfrm>
            <a:off x="3913188" y="2768600"/>
            <a:ext cx="5154612" cy="584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Представляет собой малотоварное  с/х,  обеспечиваю-щее пропитание семьи.</a:t>
            </a:r>
          </a:p>
        </p:txBody>
      </p:sp>
      <p:sp>
        <p:nvSpPr>
          <p:cNvPr id="9234" name="Line 1042"/>
          <p:cNvSpPr>
            <a:spLocks noChangeShapeType="1"/>
          </p:cNvSpPr>
          <p:nvPr/>
        </p:nvSpPr>
        <p:spPr bwMode="auto">
          <a:xfrm>
            <a:off x="1066800" y="205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5" name="Line 1043"/>
          <p:cNvSpPr>
            <a:spLocks noChangeShapeType="1"/>
          </p:cNvSpPr>
          <p:nvPr/>
        </p:nvSpPr>
        <p:spPr bwMode="auto">
          <a:xfrm>
            <a:off x="7924800" y="2286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42910" y="185738"/>
            <a:ext cx="7989951" cy="58477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nard MT Condensed" pitchFamily="18" charset="0"/>
              </a:rPr>
              <a:t>ТИПЫ СЕЛЬСКОГО ХОЗЯЙСТВА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790700" y="911225"/>
            <a:ext cx="1912938" cy="4603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ТОВАРНОЕ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908425" y="911225"/>
            <a:ext cx="3406775" cy="4603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ПОТРЕБИТЕЛЬСКОЕ</a:t>
            </a: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2667000" y="685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6248400" y="685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58788" y="1763713"/>
            <a:ext cx="3884612" cy="6445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800">
                <a:effectLst>
                  <a:outerShdw blurRad="38100" dist="38100" dir="2700000" algn="tl">
                    <a:srgbClr val="FFFFFF"/>
                  </a:outerShdw>
                </a:effectLst>
              </a:rPr>
              <a:t>В ЭКОНОМИЧЕСКИ РАЗВИТЫХ </a:t>
            </a:r>
          </a:p>
          <a:p>
            <a:pPr algn="ctr"/>
            <a:r>
              <a:rPr lang="ru-RU" sz="1800">
                <a:effectLst>
                  <a:outerShdw blurRad="38100" dist="38100" dir="2700000" algn="tl">
                    <a:srgbClr val="FFFFFF"/>
                  </a:outerShdw>
                </a:effectLst>
              </a:rPr>
              <a:t>СТРАНАХ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953000" y="1763713"/>
            <a:ext cx="3838575" cy="3698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>
                <a:effectLst>
                  <a:outerShdw blurRad="38100" dist="38100" dir="2700000" algn="tl">
                    <a:srgbClr val="FFFFFF"/>
                  </a:outerShdw>
                </a:effectLst>
              </a:rPr>
              <a:t>В РАЗВИВАЮЩИХСЯ СТРАНАХ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25413" y="2528888"/>
            <a:ext cx="4217987" cy="2573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/>
              <a:t>Преобладает  товарное  с/х,   характер-но: высокий  уровень  механизации  и химизации, внедрение  микроэлектро-ники,  автоматизации,  использование новейших достижений селекции  и  ге-нетики. </a:t>
            </a:r>
          </a:p>
          <a:p>
            <a:endParaRPr lang="ru-RU" sz="1800"/>
          </a:p>
          <a:p>
            <a:r>
              <a:rPr lang="ru-RU" sz="1800"/>
              <a:t>В США один фермер «кормит» - 50 - 70 человек.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495800" y="2525713"/>
            <a:ext cx="4343400" cy="2566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/>
              <a:t>Преобладает потребительское, малотоварное с/х, преимущественно растениеводческого направления. Представлен сотнями миллионов мелких и мельчайших хозяйств. Основными орудиями труда остаются деревянная соха, мотыга.</a:t>
            </a:r>
          </a:p>
          <a:p>
            <a:endParaRPr lang="ru-RU" sz="1800"/>
          </a:p>
          <a:p>
            <a:endParaRPr lang="ru-RU" sz="1800"/>
          </a:p>
        </p:txBody>
      </p:sp>
      <p:pic>
        <p:nvPicPr>
          <p:cNvPr id="10252" name="Picture 12" descr="Тепличное растениевод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5238750"/>
            <a:ext cx="2057400" cy="1543050"/>
          </a:xfrm>
          <a:prstGeom prst="rect">
            <a:avLst/>
          </a:prstGeom>
          <a:noFill/>
        </p:spPr>
      </p:pic>
      <p:pic>
        <p:nvPicPr>
          <p:cNvPr id="10253" name="Picture 13" descr="Рисовые по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143500"/>
            <a:ext cx="2184400" cy="1638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0021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3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РЕГИОНЫ – ЛИДЕРЫ ПО ПРОИЗВОДСТВУ С/Х ПРОДУКЦИИ</a:t>
            </a:r>
          </a:p>
        </p:txBody>
      </p:sp>
      <p:pic>
        <p:nvPicPr>
          <p:cNvPr id="11269" name="Picture 5" descr="Мировое сельское хозяй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627188"/>
            <a:ext cx="7951788" cy="51117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765175"/>
            <a:ext cx="8855075" cy="6445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 b="0"/>
              <a:t>Проанализируйте карту «Сельское хозяйство». Какие регионы мира являются лидерами по производству сельскохозяйственной продукции на душу населения?</a:t>
            </a: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7848600" y="6858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7848600" y="144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477000" y="1866900"/>
            <a:ext cx="2667000" cy="369888"/>
          </a:xfrm>
          <a:prstGeom prst="rect">
            <a:avLst/>
          </a:prstGeom>
          <a:solidFill>
            <a:srgbClr val="FF996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США и Канада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6477000" y="2324100"/>
            <a:ext cx="2667000" cy="369888"/>
          </a:xfrm>
          <a:prstGeom prst="rect">
            <a:avLst/>
          </a:prstGeom>
          <a:solidFill>
            <a:srgbClr val="FF996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Бразилия и Аргентина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477000" y="2754313"/>
            <a:ext cx="2667000" cy="369887"/>
          </a:xfrm>
          <a:prstGeom prst="rect">
            <a:avLst/>
          </a:prstGeom>
          <a:solidFill>
            <a:srgbClr val="FF996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Зарубежная Европа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477000" y="3211513"/>
            <a:ext cx="2667000" cy="369887"/>
          </a:xfrm>
          <a:prstGeom prst="rect">
            <a:avLst/>
          </a:prstGeom>
          <a:solidFill>
            <a:srgbClr val="FF996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Австралия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481763" y="3668713"/>
            <a:ext cx="2662237" cy="369887"/>
          </a:xfrm>
          <a:prstGeom prst="rect">
            <a:avLst/>
          </a:prstGeom>
          <a:solidFill>
            <a:srgbClr val="FF996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Япония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animBg="1"/>
      <p:bldP spid="11274" grpId="0" animBg="1"/>
      <p:bldP spid="11275" grpId="0" animBg="1"/>
      <p:bldP spid="11276" grpId="0" animBg="1"/>
      <p:bldP spid="112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tar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0"/>
            <a:ext cx="3132137" cy="2349500"/>
          </a:xfrm>
          <a:prstGeom prst="rect">
            <a:avLst/>
          </a:prstGeom>
          <a:noFill/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07950" y="765175"/>
            <a:ext cx="5795963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  Понятие «зелёная революция» получила распространение в 60 годы ХХ века.  Оно означало преобразование сельского хозяйства на основе достижения науки и техники. Первыми этот  путь  прошли  развитые  страны  в    50 годах.  А затем этот  процесс  охватил   развивающиеся   страны.   Быстрый рост населения развивающихся  стран  привел  к  большому увеличению нагрузки на пахотные земли, эти страны испы-  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1438" y="2492375"/>
            <a:ext cx="89646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тывали хронический голод.  И «зелёная революция» была воспринята в них как реальная воз-можность выхода из критического положения. Однако появились  и  нежелательные  экологи-ческие последствия (результат применения химических удобрений и ядохимикатов).</a:t>
            </a:r>
          </a:p>
        </p:txBody>
      </p:sp>
      <p:graphicFrame>
        <p:nvGraphicFramePr>
          <p:cNvPr id="14378" name="Group 42"/>
          <p:cNvGraphicFramePr>
            <a:graphicFrameLocks noGrp="1"/>
          </p:cNvGraphicFramePr>
          <p:nvPr/>
        </p:nvGraphicFramePr>
        <p:xfrm>
          <a:off x="250825" y="3573463"/>
          <a:ext cx="8569325" cy="2728278"/>
        </p:xfrm>
        <a:graphic>
          <a:graphicData uri="http://schemas.openxmlformats.org/drawingml/2006/table">
            <a:tbl>
              <a:tblPr/>
              <a:tblGrid>
                <a:gridCol w="2855913"/>
                <a:gridCol w="2857500"/>
                <a:gridCol w="2855912"/>
              </a:tblGrid>
              <a:tr h="52387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«ЗЕЛЁНАЯ РЕВОЛЮЦИЯ» ВКЛЮЧАЕТ В СЕБЯ ТРИ КОМПОНЕНТА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II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III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1398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Выведение новых скороспелых сортов сельскохозяйственных культур и продуктивных пород животных.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Расширение ирригации (орошение)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Индустриализация сельского хозяйства, широкое применение современной техники и удобрений.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7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69246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Понятие о "зелёной революции".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ber9"/>
          <p:cNvPicPr>
            <a:picLocks noChangeAspect="1" noChangeArrowheads="1"/>
          </p:cNvPicPr>
          <p:nvPr/>
        </p:nvPicPr>
        <p:blipFill>
          <a:blip r:embed="rId2"/>
          <a:srcRect r="-43" b="90"/>
          <a:stretch>
            <a:fillRect/>
          </a:stretch>
        </p:blipFill>
        <p:spPr bwMode="auto">
          <a:xfrm>
            <a:off x="0" y="4125913"/>
            <a:ext cx="2987675" cy="2732087"/>
          </a:xfrm>
          <a:prstGeom prst="rect">
            <a:avLst/>
          </a:prstGeom>
          <a:noFill/>
        </p:spPr>
      </p:pic>
      <p:pic>
        <p:nvPicPr>
          <p:cNvPr id="15367" name="Picture 7" descr="mor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987675" cy="2241550"/>
          </a:xfrm>
          <a:prstGeom prst="rect">
            <a:avLst/>
          </a:prstGeom>
          <a:noFill/>
        </p:spPr>
      </p:pic>
      <p:pic>
        <p:nvPicPr>
          <p:cNvPr id="15366" name="Picture 6" descr="mor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09763"/>
            <a:ext cx="2987675" cy="2239962"/>
          </a:xfrm>
          <a:prstGeom prst="rect">
            <a:avLst/>
          </a:prstGeom>
          <a:noFill/>
        </p:spPr>
      </p:pic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 rot="5400000">
            <a:off x="-2268537" y="2708275"/>
            <a:ext cx="6264275" cy="1368425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Растениеводство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255963" y="-9525"/>
            <a:ext cx="5419725" cy="342900"/>
          </a:xfrm>
          <a:prstGeom prst="rect">
            <a:avLst/>
          </a:prstGeom>
          <a:solidFill>
            <a:srgbClr val="99FFCC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РАСТЕНИЕВОДСТВО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111500" y="404813"/>
            <a:ext cx="5853113" cy="2787650"/>
          </a:xfrm>
          <a:prstGeom prst="rect">
            <a:avLst/>
          </a:prstGeom>
          <a:noFill/>
          <a:ln w="63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   Растениеводство остается главной отраслью сельского хо-зяйства  мира,  так  как  играет  важную  роль в обеспечении населения  Земли  продовольствием,  а  некоторых  отраслей промышленности сырьём. </a:t>
            </a:r>
          </a:p>
          <a:p>
            <a:r>
              <a:rPr lang="ru-RU"/>
              <a:t>     В составе растениеводства выделяют несколько отраслей: - </a:t>
            </a:r>
            <a:r>
              <a:rPr lang="ru-RU">
                <a:solidFill>
                  <a:srgbClr val="000099"/>
                </a:solidFill>
              </a:rPr>
              <a:t>выращивание зерновых культур (зерновое хозяйство);</a:t>
            </a:r>
          </a:p>
          <a:p>
            <a:pPr>
              <a:buFontTx/>
              <a:buChar char="-"/>
            </a:pPr>
            <a:r>
              <a:rPr lang="ru-RU">
                <a:solidFill>
                  <a:srgbClr val="000099"/>
                </a:solidFill>
              </a:rPr>
              <a:t> выращивание сахароносных культур;</a:t>
            </a:r>
          </a:p>
          <a:p>
            <a:pPr>
              <a:buFontTx/>
              <a:buChar char="-"/>
            </a:pPr>
            <a:r>
              <a:rPr lang="ru-RU">
                <a:solidFill>
                  <a:srgbClr val="000099"/>
                </a:solidFill>
              </a:rPr>
              <a:t> выращивание масленичных культур;</a:t>
            </a:r>
          </a:p>
          <a:p>
            <a:pPr>
              <a:buFontTx/>
              <a:buChar char="-"/>
            </a:pPr>
            <a:r>
              <a:rPr lang="ru-RU">
                <a:solidFill>
                  <a:srgbClr val="000099"/>
                </a:solidFill>
              </a:rPr>
              <a:t> выращивание  непродовольственных  (технических)  куль-</a:t>
            </a:r>
          </a:p>
          <a:p>
            <a:r>
              <a:rPr lang="ru-RU">
                <a:solidFill>
                  <a:srgbClr val="000099"/>
                </a:solidFill>
              </a:rPr>
              <a:t>  тур;</a:t>
            </a:r>
          </a:p>
          <a:p>
            <a:r>
              <a:rPr lang="ru-RU">
                <a:solidFill>
                  <a:srgbClr val="000099"/>
                </a:solidFill>
              </a:rPr>
              <a:t>- выращивание плодовых культур.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987675" y="3141663"/>
            <a:ext cx="6073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/>
              <a:t>Диаграмма. Мировое производство продовольственных культур.</a:t>
            </a:r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68613" y="3281363"/>
            <a:ext cx="7607300" cy="3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4" name="Picture 14" descr="plo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2938" y="3429000"/>
            <a:ext cx="1873250" cy="14065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7596188" y="4464050"/>
            <a:ext cx="15478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200"/>
              <a:t>Какая отрасль растениеводства лидирует по сбору продукции?</a:t>
            </a:r>
          </a:p>
          <a:p>
            <a:pPr algn="ctr"/>
            <a:endParaRPr lang="ru-RU" sz="1200"/>
          </a:p>
          <a:p>
            <a:pPr algn="ctr"/>
            <a:endParaRPr lang="ru-RU" sz="1200"/>
          </a:p>
          <a:p>
            <a:pPr algn="ctr"/>
            <a:r>
              <a:rPr lang="ru-RU" sz="1200"/>
              <a:t>Какие культуры можно назвать «царицами» растениеводства?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</TotalTime>
  <Words>1190</Words>
  <PresentationFormat>Экран (4:3)</PresentationFormat>
  <Paragraphs>159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3</cp:revision>
  <dcterms:created xsi:type="dcterms:W3CDTF">2012-11-08T16:54:37Z</dcterms:created>
  <dcterms:modified xsi:type="dcterms:W3CDTF">2012-11-08T18:11:40Z</dcterms:modified>
</cp:coreProperties>
</file>