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2" d="100"/>
          <a:sy n="52" d="100"/>
        </p:scale>
        <p:origin x="-112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08.11.2012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08.11.2012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08.11.2012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08.11.2012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08.11.2012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08.11.2012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08.11.2012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08.11.2012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ru.wikipedia.org/wiki/%D0%9C%D0%B5%D0%BB%D0%B0%D0%BD%D1%85%D0%BE%D0%BB%D0%B8%D1%8F_(%D0%B3%D1%80%D0%B0%D0%B2%D1%8E%D1%80%D0%B0_%D0%94%D1%8E%D1%80%D0%B5%D1%80%D0%B0)" TargetMode="External"/><Relationship Id="rId2" Type="http://schemas.openxmlformats.org/officeDocument/2006/relationships/hyperlink" Target="http://ru.wikipedia.org/wiki/%D0%9C%D0%B0%D0%B3%D0%B8%D1%87%D0%B5%D1%81%D0%BA%D0%B8%D0%B9_%D0%BA%D0%B2%D0%B0%D0%B4%D1%80%D0%B0%D1%82" TargetMode="External"/><Relationship Id="rId1" Type="http://schemas.openxmlformats.org/officeDocument/2006/relationships/slideLayout" Target="../slideLayouts/slideLayout2.xml"/><Relationship Id="rId5" Type="http://schemas.openxmlformats.org/officeDocument/2006/relationships/hyperlink" Target="http://ru.wikipedia.org/wiki/1514" TargetMode="External"/><Relationship Id="rId4" Type="http://schemas.openxmlformats.org/officeDocument/2006/relationships/hyperlink" Target="http://ru.wikipedia.org/wiki/34"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upload.wikimedia.org/wikipedia/commons/7/7e/Albrecht_D%C3%BCrer_-_Melencolia_I_%28detail%29.jpg"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upload.wikimedia.org/wikipedia/commons/1/18/D%C3%BCrer_Melancholia_I.jpg"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upload.wikimedia.org/wikipedia/commons/9/9a/Durer-self-portrait-at-the-age-of-thirteen.jpg"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upload.wikimedia.org/wikipedia/commons/9/9c/D%C3%BCrer_Oswolt_Krel.jpg"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mallbay.ru/images/durer5.jpg"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WordArt 6"/>
          <p:cNvSpPr>
            <a:spLocks noChangeArrowheads="1" noChangeShapeType="1" noTextEdit="1"/>
          </p:cNvSpPr>
          <p:nvPr/>
        </p:nvSpPr>
        <p:spPr bwMode="auto">
          <a:xfrm>
            <a:off x="6429388" y="0"/>
            <a:ext cx="2714612"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fromWordArt="1">
            <a:prstTxWarp prst="textPlain">
              <a:avLst>
                <a:gd name="adj" fmla="val 50474"/>
              </a:avLst>
            </a:prstTxWarp>
          </a:bodyPr>
          <a:lstStyle/>
          <a:p>
            <a:pPr algn="ctr"/>
            <a:r>
              <a:rPr lang="ru-RU" sz="3600" kern="10" dirty="0">
                <a:ln w="9525">
                  <a:solidFill>
                    <a:schemeClr val="tx2"/>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Альбрехт</a:t>
            </a:r>
          </a:p>
          <a:p>
            <a:pPr algn="ctr"/>
            <a:r>
              <a:rPr lang="ru-RU" sz="3600" kern="10" dirty="0">
                <a:ln w="9525">
                  <a:solidFill>
                    <a:schemeClr val="tx2"/>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 Дюрер</a:t>
            </a:r>
          </a:p>
        </p:txBody>
      </p:sp>
      <p:pic>
        <p:nvPicPr>
          <p:cNvPr id="8195" name="Рисунок 4" descr="konch2.jpg"/>
          <p:cNvPicPr>
            <a:picLocks noChangeAspect="1"/>
          </p:cNvPicPr>
          <p:nvPr/>
        </p:nvPicPr>
        <p:blipFill>
          <a:blip r:embed="rId2"/>
          <a:srcRect/>
          <a:stretch>
            <a:fillRect/>
          </a:stretch>
        </p:blipFill>
        <p:spPr bwMode="auto">
          <a:xfrm>
            <a:off x="0" y="0"/>
            <a:ext cx="6429388" cy="68580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body" idx="4294967295"/>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r>
              <a:rPr lang="ru-RU" dirty="0" smtClean="0">
                <a:solidFill>
                  <a:srgbClr val="FFC000"/>
                </a:solidFill>
                <a:latin typeface="Segoe Print" pitchFamily="2" charset="0"/>
              </a:rPr>
              <a:t>Изумительная точность графического языка, тончайшая разработка световоздушных отношений, ясность линии и объема, сложнейшая философская подоснова содержания отличают три “мастерские гравюры” на меди: “Всадник, смерть и дьявол” (1513</a:t>
            </a:r>
            <a:r>
              <a:rPr lang="ru-RU" dirty="0" smtClean="0">
                <a:solidFill>
                  <a:srgbClr val="FFC000"/>
                </a:solidFill>
              </a:rPr>
              <a:t>) </a:t>
            </a:r>
            <a:endParaRPr lang="ru-RU" dirty="0" smtClean="0">
              <a:solidFill>
                <a:srgbClr val="FFC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0" y="428605"/>
            <a:ext cx="9144000" cy="6429396"/>
          </a:xfrm>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marL="411480" fontAlgn="auto">
              <a:lnSpc>
                <a:spcPct val="80000"/>
              </a:lnSpc>
              <a:spcAft>
                <a:spcPts val="0"/>
              </a:spcAft>
              <a:buFont typeface="Wingdings"/>
              <a:buChar char=""/>
              <a:defRPr/>
            </a:pPr>
            <a:r>
              <a:rPr lang="ru-RU" sz="1600" dirty="0" smtClean="0"/>
              <a:t/>
            </a:r>
            <a:br>
              <a:rPr lang="ru-RU" sz="1600" dirty="0" smtClean="0"/>
            </a:br>
            <a:r>
              <a:rPr lang="ru-RU" sz="2000" dirty="0" smtClean="0">
                <a:solidFill>
                  <a:srgbClr val="FFC000"/>
                </a:solidFill>
                <a:latin typeface="Segoe Print" pitchFamily="2" charset="0"/>
              </a:rPr>
              <a:t>Первая значительная работа Дюрера — серия пейзажей (акварель с гуашью, 1494-95), выполненных во время путешествия в Италию. Эти продуманные, тщательно сбалансированные композиции с плавно чередующимися пространственными планами — первые «чистые» пейзажи в истории европейского искусства. Ровное, ясное настроение, стремление к гармоническому равновесию форм и ритмов определяют характер живописных работ Дюрера конца 15 в. — начала 2-го десятилетия 16 в </a:t>
            </a:r>
          </a:p>
          <a:p>
            <a:pPr marL="411480" fontAlgn="auto">
              <a:lnSpc>
                <a:spcPct val="80000"/>
              </a:lnSpc>
              <a:spcAft>
                <a:spcPts val="0"/>
              </a:spcAft>
              <a:buFont typeface="Wingdings"/>
              <a:buChar char=""/>
              <a:defRPr/>
            </a:pPr>
            <a:r>
              <a:rPr lang="ru-RU" sz="2000" dirty="0" smtClean="0">
                <a:solidFill>
                  <a:srgbClr val="FFC000"/>
                </a:solidFill>
                <a:latin typeface="Segoe Print" pitchFamily="2" charset="0"/>
              </a:rPr>
              <a:t>Одной из главных тем творчества Дюрера в 1500-х гг. становится поиск идеальных пропорций человеческого тела, секреты которых он ищет, рисуя обнаженные мужские и женские фигуры (Дюрер первым в Германии обратился к изучению обнаженной натуры), суммируя их в гравюре на меди «Адам и Ева» (1504) и одноименном большом живописном диптихе (</a:t>
            </a:r>
            <a:r>
              <a:rPr lang="ru-RU" sz="2000" dirty="0" err="1" smtClean="0">
                <a:solidFill>
                  <a:srgbClr val="FFC000"/>
                </a:solidFill>
                <a:latin typeface="Segoe Print" pitchFamily="2" charset="0"/>
              </a:rPr>
              <a:t>ок</a:t>
            </a:r>
            <a:r>
              <a:rPr lang="ru-RU" sz="2000" dirty="0" smtClean="0">
                <a:solidFill>
                  <a:srgbClr val="FFC000"/>
                </a:solidFill>
                <a:latin typeface="Segoe Print" pitchFamily="2" charset="0"/>
              </a:rPr>
              <a:t>. 1507, Прадо).К годам творческой зрелости Дюрера относятся его самые сложные, гармонически упорядоченные многофигурные живописные композиции — выполненный для одной из венецианских церквей «Праздник четок» (1506, Национальная галерея, Прага) и «Поклонение св. Троице» (1511, Музей истории искусств, Вена). «Праздник четок» (точнее — «Праздник венков из роз») — одна из самых больших (161,5х192 см) и наиболее мажорная по интонации живописная работа Дюрера; она наиболее близка итальянскому искусству не только мотивами, но и жизненной силой, полнокровием образов (большей частью портретных), </a:t>
            </a:r>
            <a:r>
              <a:rPr lang="ru-RU" sz="2000" dirty="0" err="1" smtClean="0">
                <a:solidFill>
                  <a:srgbClr val="FFC000"/>
                </a:solidFill>
                <a:latin typeface="Segoe Print" pitchFamily="2" charset="0"/>
              </a:rPr>
              <a:t>полнозвучием</a:t>
            </a:r>
            <a:r>
              <a:rPr lang="ru-RU" sz="2000" dirty="0" smtClean="0">
                <a:solidFill>
                  <a:srgbClr val="FFC000"/>
                </a:solidFill>
                <a:latin typeface="Segoe Print" pitchFamily="2" charset="0"/>
              </a:rPr>
              <a:t> красок, широтой письма, равновесием композиции</a:t>
            </a:r>
            <a:r>
              <a:rPr lang="ru-RU" sz="2000" dirty="0" smtClean="0"/>
              <a:t>. </a:t>
            </a:r>
          </a:p>
        </p:txBody>
      </p:sp>
      <p:sp>
        <p:nvSpPr>
          <p:cNvPr id="4" name="Прямоугольник 3"/>
          <p:cNvSpPr/>
          <p:nvPr/>
        </p:nvSpPr>
        <p:spPr>
          <a:xfrm>
            <a:off x="0" y="0"/>
            <a:ext cx="9144000" cy="461665"/>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2400" b="1" dirty="0">
                <a:ln/>
                <a:solidFill>
                  <a:schemeClr val="accent3"/>
                </a:solidFill>
                <a:latin typeface="Arial" pitchFamily="34" charset="0"/>
              </a:rPr>
              <a:t>Творческая </a:t>
            </a:r>
            <a:r>
              <a:rPr lang="ru-RU" sz="2400" b="1" dirty="0" err="1">
                <a:ln/>
                <a:solidFill>
                  <a:schemeClr val="accent3"/>
                </a:solidFill>
                <a:latin typeface="Arial" pitchFamily="34" charset="0"/>
              </a:rPr>
              <a:t>зрелость.Живопись</a:t>
            </a:r>
            <a:r>
              <a:rPr lang="ru-RU" sz="2400" b="1" dirty="0">
                <a:ln/>
                <a:solidFill>
                  <a:schemeClr val="accent3"/>
                </a:solidFill>
                <a:latin typeface="Arial" pitchFamily="34" charset="0"/>
              </a:rPr>
              <a:t> 1494-1514</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descr="durer98"/>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Прямоугольник 3"/>
          <p:cNvSpPr/>
          <p:nvPr/>
        </p:nvSpPr>
        <p:spPr>
          <a:xfrm>
            <a:off x="2786050" y="0"/>
            <a:ext cx="6595973" cy="1077218"/>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3200" b="1" dirty="0">
                <a:ln/>
                <a:solidFill>
                  <a:schemeClr val="accent3"/>
                </a:solidFill>
                <a:latin typeface="Arial" pitchFamily="34" charset="0"/>
              </a:rPr>
              <a:t>Мадонна с грушей 1512,</a:t>
            </a:r>
          </a:p>
          <a:p>
            <a:pPr algn="ctr">
              <a:defRPr/>
            </a:pPr>
            <a:r>
              <a:rPr lang="ru-RU" sz="3200" b="1" dirty="0">
                <a:ln/>
                <a:solidFill>
                  <a:schemeClr val="accent3"/>
                </a:solidFill>
                <a:latin typeface="Arial" pitchFamily="34" charset="0"/>
              </a:rPr>
              <a:t> Музей истории искусств, Вена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4294967295"/>
          </p:nvPr>
        </p:nvSpPr>
        <p:spPr>
          <a:xfrm>
            <a:off x="0" y="642918"/>
            <a:ext cx="9144000" cy="6215081"/>
          </a:xfrm>
        </p:spPr>
        <p:style>
          <a:lnRef idx="2">
            <a:schemeClr val="dk1">
              <a:shade val="50000"/>
            </a:schemeClr>
          </a:lnRef>
          <a:fillRef idx="1">
            <a:schemeClr val="dk1"/>
          </a:fillRef>
          <a:effectRef idx="0">
            <a:schemeClr val="dk1"/>
          </a:effectRef>
          <a:fontRef idx="minor">
            <a:schemeClr val="lt1"/>
          </a:fontRef>
        </p:style>
        <p:txBody>
          <a:bodyPr>
            <a:normAutofit/>
          </a:bodyPr>
          <a:lstStyle/>
          <a:p>
            <a:pPr marL="411480" fontAlgn="auto">
              <a:lnSpc>
                <a:spcPct val="80000"/>
              </a:lnSpc>
              <a:spcAft>
                <a:spcPts val="0"/>
              </a:spcAft>
              <a:buFont typeface="Wingdings"/>
              <a:buChar char=""/>
              <a:defRPr/>
            </a:pPr>
            <a:r>
              <a:rPr lang="ru-RU" sz="2000" dirty="0" smtClean="0"/>
              <a:t/>
            </a:r>
            <a:br>
              <a:rPr lang="ru-RU" sz="2000" dirty="0" smtClean="0"/>
            </a:br>
            <a:r>
              <a:rPr lang="ru-RU" sz="2400" dirty="0" smtClean="0">
                <a:solidFill>
                  <a:srgbClr val="FFC000"/>
                </a:solidFill>
                <a:latin typeface="Segoe Print" pitchFamily="2" charset="0"/>
              </a:rPr>
              <a:t>Важнейшее место в живописном наследии Дюрера занимает портрет. Уже в раннем портрете Освальда </a:t>
            </a:r>
            <a:r>
              <a:rPr lang="ru-RU" sz="2400" dirty="0" err="1" smtClean="0">
                <a:solidFill>
                  <a:srgbClr val="FFC000"/>
                </a:solidFill>
                <a:latin typeface="Segoe Print" pitchFamily="2" charset="0"/>
              </a:rPr>
              <a:t>Креля</a:t>
            </a:r>
            <a:r>
              <a:rPr lang="ru-RU" sz="2400" dirty="0" smtClean="0">
                <a:solidFill>
                  <a:srgbClr val="FFC000"/>
                </a:solidFill>
                <a:latin typeface="Segoe Print" pitchFamily="2" charset="0"/>
              </a:rPr>
              <a:t> (</a:t>
            </a:r>
            <a:r>
              <a:rPr lang="ru-RU" sz="2400" dirty="0" err="1" smtClean="0">
                <a:solidFill>
                  <a:srgbClr val="FFC000"/>
                </a:solidFill>
                <a:latin typeface="Segoe Print" pitchFamily="2" charset="0"/>
              </a:rPr>
              <a:t>ок</a:t>
            </a:r>
            <a:r>
              <a:rPr lang="ru-RU" sz="2400" dirty="0" smtClean="0">
                <a:solidFill>
                  <a:srgbClr val="FFC000"/>
                </a:solidFill>
                <a:latin typeface="Segoe Print" pitchFamily="2" charset="0"/>
              </a:rPr>
              <a:t>. 1499, Старая пинакотека, Мюнхен) Дюрер предстает как сложившийся мастер, блестяще передающий своеобразие характера, внутреннюю энергию модели. Уникальность Дюрера и в том, что ведущее место среди его ранних портретов занимает </a:t>
            </a:r>
            <a:r>
              <a:rPr lang="ru-RU" sz="2400" dirty="0" err="1" smtClean="0">
                <a:solidFill>
                  <a:srgbClr val="FFC000"/>
                </a:solidFill>
                <a:latin typeface="Segoe Print" pitchFamily="2" charset="0"/>
              </a:rPr>
              <a:t>автопортрет.Тяга</a:t>
            </a:r>
            <a:r>
              <a:rPr lang="ru-RU" sz="2400" dirty="0" smtClean="0">
                <a:solidFill>
                  <a:srgbClr val="FFC000"/>
                </a:solidFill>
                <a:latin typeface="Segoe Print" pitchFamily="2" charset="0"/>
              </a:rPr>
              <a:t> к самопознанию, водившая рукой 13-летнего мальчика («Автопортрет», 1484, рисунок серебряным штифтом, </a:t>
            </a:r>
            <a:r>
              <a:rPr lang="ru-RU" sz="2400" dirty="0" err="1" smtClean="0">
                <a:solidFill>
                  <a:srgbClr val="FFC000"/>
                </a:solidFill>
                <a:latin typeface="Segoe Print" pitchFamily="2" charset="0"/>
              </a:rPr>
              <a:t>Альбертина</a:t>
            </a:r>
            <a:r>
              <a:rPr lang="ru-RU" sz="2400" dirty="0" smtClean="0">
                <a:solidFill>
                  <a:srgbClr val="FFC000"/>
                </a:solidFill>
                <a:latin typeface="Segoe Print" pitchFamily="2" charset="0"/>
              </a:rPr>
              <a:t>, Вена) получает дальнейшее развитие в трех первых живописных автопортретах (1493, Лувр; 1498, Прадо; 1500, Старая пинакотека, Мюнхен), причем в последнем из них мастер изображен строго в фас, и его правильное лицо, обрамленное длинными волосами и небольшой бородкой, напоминает об изображениях </a:t>
            </a:r>
            <a:r>
              <a:rPr lang="ru-RU" sz="2400" dirty="0" err="1" smtClean="0">
                <a:solidFill>
                  <a:srgbClr val="FFC000"/>
                </a:solidFill>
                <a:latin typeface="Segoe Print" pitchFamily="2" charset="0"/>
              </a:rPr>
              <a:t>Христа-Пантократора</a:t>
            </a:r>
            <a:r>
              <a:rPr lang="ru-RU" sz="2400" dirty="0" smtClean="0">
                <a:solidFill>
                  <a:srgbClr val="FFC000"/>
                </a:solidFill>
                <a:latin typeface="Segoe Print" pitchFamily="2" charset="0"/>
              </a:rPr>
              <a:t>. </a:t>
            </a:r>
          </a:p>
        </p:txBody>
      </p:sp>
      <p:sp>
        <p:nvSpPr>
          <p:cNvPr id="4" name="Прямоугольник 3"/>
          <p:cNvSpPr/>
          <p:nvPr/>
        </p:nvSpPr>
        <p:spPr>
          <a:xfrm>
            <a:off x="0" y="0"/>
            <a:ext cx="9144000"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4000" b="1" dirty="0">
                <a:ln/>
                <a:solidFill>
                  <a:schemeClr val="accent3"/>
                </a:solidFill>
                <a:latin typeface="Arial" pitchFamily="34" charset="0"/>
              </a:rPr>
              <a:t>Портреты и автопортреты</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5" descr="durer95"/>
          <p:cNvPicPr>
            <a:picLocks noChangeAspect="1" noChangeArrowheads="1"/>
          </p:cNvPicPr>
          <p:nvPr/>
        </p:nvPicPr>
        <p:blipFill>
          <a:blip r:embed="rId2"/>
          <a:srcRect/>
          <a:stretch>
            <a:fillRect/>
          </a:stretch>
        </p:blipFill>
        <p:spPr bwMode="auto">
          <a:xfrm>
            <a:off x="0" y="0"/>
            <a:ext cx="9144000" cy="6858000"/>
          </a:xfrm>
          <a:prstGeom prst="rect">
            <a:avLst/>
          </a:prstGeom>
          <a:noFill/>
          <a:ln w="9525">
            <a:solidFill>
              <a:schemeClr val="accent1"/>
            </a:solidFill>
            <a:miter lim="800000"/>
            <a:headEnd/>
            <a:tailEnd/>
          </a:ln>
        </p:spPr>
      </p:pic>
      <p:sp>
        <p:nvSpPr>
          <p:cNvPr id="4" name="Прямоугольник 3"/>
          <p:cNvSpPr/>
          <p:nvPr/>
        </p:nvSpPr>
        <p:spPr>
          <a:xfrm>
            <a:off x="1112955" y="5780782"/>
            <a:ext cx="8031045" cy="1077218"/>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3200" b="1" dirty="0">
                <a:ln/>
                <a:solidFill>
                  <a:schemeClr val="accent3"/>
                </a:solidFill>
                <a:latin typeface="Arial" pitchFamily="34" charset="0"/>
              </a:rPr>
              <a:t>Праздник четок(Мадонна четок)  1506, </a:t>
            </a:r>
          </a:p>
          <a:p>
            <a:pPr algn="ctr">
              <a:defRPr/>
            </a:pPr>
            <a:r>
              <a:rPr lang="ru-RU" sz="3200" b="1" dirty="0">
                <a:ln/>
                <a:solidFill>
                  <a:schemeClr val="accent3"/>
                </a:solidFill>
                <a:latin typeface="Arial" pitchFamily="34" charset="0"/>
              </a:rPr>
              <a:t>Национальная галерея, Прага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idx="1"/>
          </p:nvPr>
        </p:nvSpPr>
        <p:spPr>
          <a:xfrm>
            <a:off x="0" y="714356"/>
            <a:ext cx="9144000" cy="6143643"/>
          </a:xfrm>
        </p:spPr>
        <p:style>
          <a:lnRef idx="2">
            <a:schemeClr val="dk1">
              <a:shade val="50000"/>
            </a:schemeClr>
          </a:lnRef>
          <a:fillRef idx="1">
            <a:schemeClr val="dk1"/>
          </a:fillRef>
          <a:effectRef idx="0">
            <a:schemeClr val="dk1"/>
          </a:effectRef>
          <a:fontRef idx="minor">
            <a:schemeClr val="lt1"/>
          </a:fontRef>
        </p:style>
        <p:txBody>
          <a:bodyPr>
            <a:normAutofit/>
          </a:bodyPr>
          <a:lstStyle/>
          <a:p>
            <a:pPr>
              <a:lnSpc>
                <a:spcPct val="80000"/>
              </a:lnSpc>
            </a:pPr>
            <a:r>
              <a:rPr lang="ru-RU" sz="2400" dirty="0" smtClean="0">
                <a:solidFill>
                  <a:srgbClr val="FFC000"/>
                </a:solidFill>
                <a:latin typeface="Segoe Print" pitchFamily="2" charset="0"/>
              </a:rPr>
              <a:t/>
            </a:r>
            <a:br>
              <a:rPr lang="ru-RU" sz="2400" dirty="0" smtClean="0">
                <a:solidFill>
                  <a:srgbClr val="FFC000"/>
                </a:solidFill>
                <a:latin typeface="Segoe Print" pitchFamily="2" charset="0"/>
              </a:rPr>
            </a:br>
            <a:r>
              <a:rPr lang="ru-RU" sz="2400" dirty="0" smtClean="0">
                <a:solidFill>
                  <a:srgbClr val="FFC000"/>
                </a:solidFill>
                <a:latin typeface="Segoe Print" pitchFamily="2" charset="0"/>
              </a:rPr>
              <a:t>Дюрер одинаково успешно работал и в области ксилографии (гравюра на дереве), и в области резцовой гравюры на меди. Следуя за </a:t>
            </a:r>
            <a:r>
              <a:rPr lang="ru-RU" sz="2400" dirty="0" err="1" smtClean="0">
                <a:solidFill>
                  <a:srgbClr val="FFC000"/>
                </a:solidFill>
                <a:latin typeface="Segoe Print" pitchFamily="2" charset="0"/>
              </a:rPr>
              <a:t>Шонгауэром</a:t>
            </a:r>
            <a:r>
              <a:rPr lang="ru-RU" sz="2400" dirty="0" smtClean="0">
                <a:solidFill>
                  <a:srgbClr val="FFC000"/>
                </a:solidFill>
                <a:latin typeface="Segoe Print" pitchFamily="2" charset="0"/>
              </a:rPr>
              <a:t>, он превратил гравюру в один из ведущих видов искусства. В его гравюрах получил выражение беспокойный, мятущийся дух его творческой натуры, волновавшие его драматические нравственные коллизии. Резким контрастом ранним, спокойным и ясным живописным работам стала уже его первая большая графическая серия — 15 гравюр на дереве на темы апокалипсиса (1498). В своих гравюрах Дюрер в гораздо большей мере, чем в живописных работах, опирается на чисто немецкие традиции, проявляющиеся в чрезмерной экспрессии образов, напряженности резких, угловатых движений, ритме ломающихся складок, стремительных, клубящихся линий. </a:t>
            </a:r>
          </a:p>
        </p:txBody>
      </p:sp>
      <p:sp>
        <p:nvSpPr>
          <p:cNvPr id="4" name="Прямоугольник 3"/>
          <p:cNvSpPr/>
          <p:nvPr/>
        </p:nvSpPr>
        <p:spPr>
          <a:xfrm>
            <a:off x="0" y="0"/>
            <a:ext cx="9144000" cy="76944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4400" b="1" dirty="0">
                <a:ln/>
                <a:solidFill>
                  <a:schemeClr val="accent3"/>
                </a:solidFill>
                <a:latin typeface="Arial" pitchFamily="34" charset="0"/>
              </a:rPr>
              <a:t>Гравюры</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Рисунок 3" descr="559573329.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Прямоугольник 4"/>
          <p:cNvSpPr/>
          <p:nvPr/>
        </p:nvSpPr>
        <p:spPr>
          <a:xfrm>
            <a:off x="6500826" y="500042"/>
            <a:ext cx="2526077" cy="1323439"/>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4000" b="1" dirty="0">
                <a:ln/>
                <a:solidFill>
                  <a:schemeClr val="accent3"/>
                </a:solidFill>
                <a:latin typeface="Arial" pitchFamily="34" charset="0"/>
              </a:rPr>
              <a:t>Четыре </a:t>
            </a:r>
          </a:p>
          <a:p>
            <a:pPr algn="ctr">
              <a:defRPr/>
            </a:pPr>
            <a:r>
              <a:rPr lang="ru-RU" sz="4000" b="1" dirty="0">
                <a:ln/>
                <a:solidFill>
                  <a:schemeClr val="accent3"/>
                </a:solidFill>
                <a:latin typeface="Arial" pitchFamily="34" charset="0"/>
              </a:rPr>
              <a:t>апостола</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idx="4294967295"/>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normAutofit/>
          </a:bodyPr>
          <a:lstStyle/>
          <a:p>
            <a:pPr marL="411480" fontAlgn="auto">
              <a:lnSpc>
                <a:spcPct val="80000"/>
              </a:lnSpc>
              <a:spcAft>
                <a:spcPts val="0"/>
              </a:spcAft>
              <a:buFont typeface="Wingdings"/>
              <a:buChar char=""/>
              <a:defRPr/>
            </a:pPr>
            <a:r>
              <a:rPr lang="ru-RU" sz="2400" dirty="0" smtClean="0">
                <a:solidFill>
                  <a:srgbClr val="FFC000"/>
                </a:solidFill>
                <a:latin typeface="Segoe Print" pitchFamily="2" charset="0"/>
              </a:rPr>
              <a:t>К этому времени Дюрер завоевал почетное положение в родном Нюрнберге, получил известность за рубежом, особенно в Италии и Нидерландах (куда совершил поездку в 1520–1521)</a:t>
            </a:r>
          </a:p>
          <a:p>
            <a:pPr marL="411480" fontAlgn="auto">
              <a:lnSpc>
                <a:spcPct val="80000"/>
              </a:lnSpc>
              <a:spcAft>
                <a:spcPts val="0"/>
              </a:spcAft>
              <a:buFont typeface="Wingdings"/>
              <a:buChar char=""/>
              <a:defRPr/>
            </a:pPr>
            <a:r>
              <a:rPr lang="ru-RU" sz="2400" dirty="0" smtClean="0">
                <a:solidFill>
                  <a:srgbClr val="FFC000"/>
                </a:solidFill>
                <a:latin typeface="Segoe Print" pitchFamily="2" charset="0"/>
              </a:rPr>
              <a:t> Дюрер дружил с виднейшими гуманистами Европы. Среди его заказчиков были богатые бюргеры, германские князья и сам император Максимилиан I, для которого он в числе других крупных немецких художников исполнил рисунки пером к молитвеннику (1515).</a:t>
            </a:r>
            <a:br>
              <a:rPr lang="ru-RU" sz="2400" dirty="0" smtClean="0">
                <a:solidFill>
                  <a:srgbClr val="FFC000"/>
                </a:solidFill>
                <a:latin typeface="Segoe Print" pitchFamily="2" charset="0"/>
              </a:rPr>
            </a:br>
            <a:r>
              <a:rPr lang="ru-RU" sz="2400" dirty="0" smtClean="0">
                <a:solidFill>
                  <a:srgbClr val="FFC000"/>
                </a:solidFill>
                <a:latin typeface="Segoe Print" pitchFamily="2" charset="0"/>
              </a:rPr>
              <a:t>В серии портретов 1520-х годов (</a:t>
            </a:r>
            <a:r>
              <a:rPr lang="ru-RU" sz="2400" dirty="0" err="1" smtClean="0">
                <a:solidFill>
                  <a:srgbClr val="FFC000"/>
                </a:solidFill>
                <a:latin typeface="Segoe Print" pitchFamily="2" charset="0"/>
              </a:rPr>
              <a:t>Я.Муффеля</a:t>
            </a:r>
            <a:r>
              <a:rPr lang="ru-RU" sz="2400" dirty="0" smtClean="0">
                <a:solidFill>
                  <a:srgbClr val="FFC000"/>
                </a:solidFill>
                <a:latin typeface="Segoe Print" pitchFamily="2" charset="0"/>
              </a:rPr>
              <a:t>, 1526, И. </a:t>
            </a:r>
            <a:r>
              <a:rPr lang="ru-RU" sz="2400" dirty="0" err="1" smtClean="0">
                <a:solidFill>
                  <a:srgbClr val="FFC000"/>
                </a:solidFill>
                <a:latin typeface="Segoe Print" pitchFamily="2" charset="0"/>
              </a:rPr>
              <a:t>Хольцшуэра</a:t>
            </a:r>
            <a:r>
              <a:rPr lang="ru-RU" sz="2400" dirty="0" smtClean="0">
                <a:solidFill>
                  <a:srgbClr val="FFC000"/>
                </a:solidFill>
                <a:latin typeface="Segoe Print" pitchFamily="2" charset="0"/>
              </a:rPr>
              <a:t>, 1526, – оба в картинной галерее, </a:t>
            </a:r>
            <a:r>
              <a:rPr lang="ru-RU" sz="2400" dirty="0" err="1" smtClean="0">
                <a:solidFill>
                  <a:srgbClr val="FFC000"/>
                </a:solidFill>
                <a:latin typeface="Segoe Print" pitchFamily="2" charset="0"/>
              </a:rPr>
              <a:t>Берлин-Далем</a:t>
            </a:r>
            <a:r>
              <a:rPr lang="ru-RU" sz="2400" dirty="0" smtClean="0">
                <a:solidFill>
                  <a:srgbClr val="FFC000"/>
                </a:solidFill>
                <a:latin typeface="Segoe Print" pitchFamily="2" charset="0"/>
              </a:rPr>
              <a:t>, и др.) Дюрер воссоздал тип человека ренессансной эпохи, проникнутого гордым сознанием </a:t>
            </a:r>
            <a:r>
              <a:rPr lang="ru-RU" sz="2400" dirty="0" err="1" smtClean="0">
                <a:solidFill>
                  <a:srgbClr val="FFC000"/>
                </a:solidFill>
                <a:latin typeface="Segoe Print" pitchFamily="2" charset="0"/>
              </a:rPr>
              <a:t>самоценности</a:t>
            </a:r>
            <a:r>
              <a:rPr lang="ru-RU" sz="2400" dirty="0" smtClean="0">
                <a:solidFill>
                  <a:srgbClr val="FFC000"/>
                </a:solidFill>
                <a:latin typeface="Segoe Print" pitchFamily="2" charset="0"/>
              </a:rPr>
              <a:t> собственной личности, заряженного напряженной духовной энергией и практической целеустремленностью. </a:t>
            </a:r>
          </a:p>
          <a:p>
            <a:pPr marL="411480" fontAlgn="auto">
              <a:lnSpc>
                <a:spcPct val="80000"/>
              </a:lnSpc>
              <a:spcAft>
                <a:spcPts val="0"/>
              </a:spcAft>
              <a:buFont typeface="Wingdings"/>
              <a:buChar char=""/>
              <a:defRPr/>
            </a:pPr>
            <a:r>
              <a:rPr lang="ru-RU" sz="2400" dirty="0" smtClean="0">
                <a:solidFill>
                  <a:srgbClr val="FFC000"/>
                </a:solidFill>
                <a:latin typeface="Segoe Print" pitchFamily="2" charset="0"/>
              </a:rPr>
              <a:t>Интересен автопортрет Альбрехта Дюрера в 26 лет в перчатках. Руки модели, лежащие на постаменте, - хорошо известный прием создания иллюзии близости между портретируемым и зрителем. </a:t>
            </a:r>
          </a:p>
          <a:p>
            <a:pPr marL="411480" fontAlgn="auto">
              <a:lnSpc>
                <a:spcPct val="80000"/>
              </a:lnSpc>
              <a:spcAft>
                <a:spcPts val="0"/>
              </a:spcAft>
              <a:buFont typeface="Wingdings"/>
              <a:buChar char=""/>
              <a:defRPr/>
            </a:pPr>
            <a:endParaRPr lang="ru-RU" sz="2400"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ChangeArrowheads="1"/>
          </p:cNvSpPr>
          <p:nvPr/>
        </p:nvSpPr>
        <p:spPr bwMode="auto">
          <a:xfrm>
            <a:off x="179388" y="3284538"/>
            <a:ext cx="2527300" cy="396875"/>
          </a:xfrm>
          <a:prstGeom prst="rect">
            <a:avLst/>
          </a:prstGeom>
          <a:noFill/>
          <a:ln w="9525">
            <a:noFill/>
            <a:miter lim="800000"/>
            <a:headEnd/>
            <a:tailEnd/>
          </a:ln>
        </p:spPr>
        <p:txBody>
          <a:bodyPr wrap="none" anchor="ctr">
            <a:spAutoFit/>
          </a:bodyPr>
          <a:lstStyle/>
          <a:p>
            <a:r>
              <a:rPr lang="ru-RU" sz="2000"/>
              <a:t>Алтарь всех святых</a:t>
            </a:r>
          </a:p>
        </p:txBody>
      </p:sp>
      <p:pic>
        <p:nvPicPr>
          <p:cNvPr id="25603" name="Picture 9" descr="Поклонение святой троице (1511) "/>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4294967295"/>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normAutofit/>
          </a:bodyPr>
          <a:lstStyle/>
          <a:p>
            <a:pPr marL="411480" fontAlgn="auto">
              <a:lnSpc>
                <a:spcPct val="80000"/>
              </a:lnSpc>
              <a:spcAft>
                <a:spcPts val="0"/>
              </a:spcAft>
              <a:buFont typeface="Wingdings"/>
              <a:buChar char=""/>
              <a:defRPr/>
            </a:pPr>
            <a:r>
              <a:rPr lang="ru-RU" sz="2400" dirty="0" smtClean="0">
                <a:solidFill>
                  <a:srgbClr val="FFC000"/>
                </a:solidFill>
                <a:latin typeface="Segoe Print" pitchFamily="2" charset="0"/>
              </a:rPr>
              <a:t>В 1514 Дюрер стал придворным художником императора Максимилиана I. Работая после 1514 при дворе императора Максимилиана I, Дюрер был загружен официальными заказами, самым трудоемким из которых было создание колоссальной, отпечатанной на 192 досках раскрашенной литографии «Арка Максимилиана I» (в работе над ней, кроме Дюрера, участвовала большая группа художников)</a:t>
            </a:r>
          </a:p>
          <a:p>
            <a:pPr marL="411480" fontAlgn="auto">
              <a:lnSpc>
                <a:spcPct val="80000"/>
              </a:lnSpc>
              <a:spcAft>
                <a:spcPts val="0"/>
              </a:spcAft>
              <a:buFont typeface="Wingdings"/>
              <a:buChar char=""/>
              <a:defRPr/>
            </a:pPr>
            <a:r>
              <a:rPr lang="ru-RU" sz="2400" dirty="0" smtClean="0">
                <a:solidFill>
                  <a:srgbClr val="FFC000"/>
                </a:solidFill>
                <a:latin typeface="Segoe Print" pitchFamily="2" charset="0"/>
              </a:rPr>
              <a:t>.Начало нового творческого подъема связано с поездкой Дюрера в Нидерланды (1520-21), где он, кроме многочисленных беглых зарисовок, сделал ряд превосходных графических портретов («Эразм </a:t>
            </a:r>
            <a:r>
              <a:rPr lang="ru-RU" sz="2400" dirty="0" err="1" smtClean="0">
                <a:solidFill>
                  <a:srgbClr val="FFC000"/>
                </a:solidFill>
                <a:latin typeface="Segoe Print" pitchFamily="2" charset="0"/>
              </a:rPr>
              <a:t>Роттердамский</a:t>
            </a:r>
            <a:r>
              <a:rPr lang="ru-RU" sz="2400" dirty="0" smtClean="0">
                <a:solidFill>
                  <a:srgbClr val="FFC000"/>
                </a:solidFill>
                <a:latin typeface="Segoe Print" pitchFamily="2" charset="0"/>
              </a:rPr>
              <a:t>», уголь, 1520, Лувр; «Лука Лейденский», серебряный карандаш, Музей изящных искусств, Лилль; «</a:t>
            </a:r>
            <a:r>
              <a:rPr lang="ru-RU" sz="2400" dirty="0" err="1" smtClean="0">
                <a:solidFill>
                  <a:srgbClr val="FFC000"/>
                </a:solidFill>
                <a:latin typeface="Segoe Print" pitchFamily="2" charset="0"/>
              </a:rPr>
              <a:t>Агнес</a:t>
            </a:r>
            <a:r>
              <a:rPr lang="ru-RU" sz="2400" dirty="0" smtClean="0">
                <a:solidFill>
                  <a:srgbClr val="FFC000"/>
                </a:solidFill>
                <a:latin typeface="Segoe Print" pitchFamily="2" charset="0"/>
              </a:rPr>
              <a:t> Дюрер», металлический карандаш, 1521, Гравюрный кабинет, Берлин, и др.). В 1520-е гг. портрет становится ведущим жанром в творчестве Дюрера и в гравюре на меди.</a:t>
            </a:r>
          </a:p>
          <a:p>
            <a:pPr marL="411480" fontAlgn="auto">
              <a:lnSpc>
                <a:spcPct val="80000"/>
              </a:lnSpc>
              <a:spcAft>
                <a:spcPts val="0"/>
              </a:spcAft>
              <a:buFont typeface="Wingdings"/>
              <a:buChar char=""/>
              <a:defRPr/>
            </a:pPr>
            <a:r>
              <a:rPr lang="ru-RU" sz="2400" dirty="0" smtClean="0">
                <a:solidFill>
                  <a:srgbClr val="FFC000"/>
                </a:solidFill>
                <a:latin typeface="Segoe Print" pitchFamily="2" charset="0"/>
              </a:rPr>
              <a:t> Умер Дюрер в Нюрнберге 6 апреля 1528. </a:t>
            </a:r>
            <a:endParaRPr lang="ru-RU" sz="2400" dirty="0" smtClean="0">
              <a:solidFill>
                <a:srgbClr val="FFC000"/>
              </a:solidFill>
              <a:latin typeface="Segoe Print" pitchFamily="2"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body" idx="4294967295"/>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normAutofit/>
          </a:bodyPr>
          <a:lstStyle/>
          <a:p>
            <a:pPr marL="411480" fontAlgn="auto">
              <a:lnSpc>
                <a:spcPct val="90000"/>
              </a:lnSpc>
              <a:spcAft>
                <a:spcPts val="0"/>
              </a:spcAft>
              <a:buFont typeface="Wingdings"/>
              <a:buChar char=""/>
              <a:defRPr/>
            </a:pPr>
            <a:r>
              <a:rPr lang="ru-RU" sz="2800" dirty="0" smtClean="0">
                <a:solidFill>
                  <a:srgbClr val="FFC000"/>
                </a:solidFill>
                <a:latin typeface="Segoe Print" pitchFamily="2" charset="0"/>
              </a:rPr>
              <a:t>Дюрер (</a:t>
            </a:r>
            <a:r>
              <a:rPr lang="ru-RU" sz="2800" dirty="0" err="1" smtClean="0">
                <a:solidFill>
                  <a:srgbClr val="FFC000"/>
                </a:solidFill>
                <a:latin typeface="Segoe Print" pitchFamily="2" charset="0"/>
              </a:rPr>
              <a:t>Durer</a:t>
            </a:r>
            <a:r>
              <a:rPr lang="ru-RU" sz="2800" dirty="0" smtClean="0">
                <a:solidFill>
                  <a:srgbClr val="FFC000"/>
                </a:solidFill>
                <a:latin typeface="Segoe Print" pitchFamily="2" charset="0"/>
              </a:rPr>
              <a:t>) Альбрехт (1471–1528), немецкий живописец, рисовальщик, гравер, теоретик искусства. Основоположник искусства немецкого Возрождения.</a:t>
            </a:r>
          </a:p>
          <a:p>
            <a:pPr marL="411480" fontAlgn="auto">
              <a:lnSpc>
                <a:spcPct val="90000"/>
              </a:lnSpc>
              <a:spcAft>
                <a:spcPts val="0"/>
              </a:spcAft>
              <a:buFont typeface="Wingdings"/>
              <a:buChar char=""/>
              <a:defRPr/>
            </a:pPr>
            <a:r>
              <a:rPr lang="ru-RU" sz="2800" dirty="0" smtClean="0">
                <a:solidFill>
                  <a:srgbClr val="FFC000"/>
                </a:solidFill>
                <a:latin typeface="Segoe Print" pitchFamily="2" charset="0"/>
              </a:rPr>
              <a:t> Сын серебряных дел мастера, Дюрер учился ювелирному делу у своего отца, выходца из Венгрии, живописи – в мастерской </a:t>
            </a:r>
            <a:r>
              <a:rPr lang="ru-RU" sz="2800" dirty="0" err="1" smtClean="0">
                <a:solidFill>
                  <a:srgbClr val="FFC000"/>
                </a:solidFill>
                <a:latin typeface="Segoe Print" pitchFamily="2" charset="0"/>
              </a:rPr>
              <a:t>нюрнбергского</a:t>
            </a:r>
            <a:r>
              <a:rPr lang="ru-RU" sz="2800" dirty="0" smtClean="0">
                <a:solidFill>
                  <a:srgbClr val="FFC000"/>
                </a:solidFill>
                <a:latin typeface="Segoe Print" pitchFamily="2" charset="0"/>
              </a:rPr>
              <a:t> художника </a:t>
            </a:r>
            <a:r>
              <a:rPr lang="ru-RU" sz="2800" dirty="0" err="1" smtClean="0">
                <a:solidFill>
                  <a:srgbClr val="FFC000"/>
                </a:solidFill>
                <a:latin typeface="Segoe Print" pitchFamily="2" charset="0"/>
              </a:rPr>
              <a:t>М.Вольгемута</a:t>
            </a:r>
            <a:r>
              <a:rPr lang="ru-RU" sz="2800" dirty="0" smtClean="0">
                <a:solidFill>
                  <a:srgbClr val="FFC000"/>
                </a:solidFill>
                <a:latin typeface="Segoe Print" pitchFamily="2" charset="0"/>
              </a:rPr>
              <a:t> (1486–1489), у которого воспринял принципы нидерландского и немецкого позднеготического искусства, ознакомился с рисунками и гравюрами мастеров раннего итальянского Возрождения (в том числе </a:t>
            </a:r>
            <a:r>
              <a:rPr lang="ru-RU" sz="2800" dirty="0" err="1" smtClean="0">
                <a:solidFill>
                  <a:srgbClr val="FFC000"/>
                </a:solidFill>
                <a:latin typeface="Segoe Print" pitchFamily="2" charset="0"/>
              </a:rPr>
              <a:t>А.Мантеньи</a:t>
            </a:r>
            <a:r>
              <a:rPr lang="ru-RU" sz="2800" dirty="0" smtClean="0">
                <a:solidFill>
                  <a:srgbClr val="FFC000"/>
                </a:solidFill>
                <a:latin typeface="Segoe Print" pitchFamily="2" charset="0"/>
              </a:rPr>
              <a:t>). В эти же годы Дюрер испытал сильное влияние </a:t>
            </a:r>
            <a:r>
              <a:rPr lang="ru-RU" sz="2800" dirty="0" err="1" smtClean="0">
                <a:solidFill>
                  <a:srgbClr val="FFC000"/>
                </a:solidFill>
                <a:latin typeface="Segoe Print" pitchFamily="2" charset="0"/>
              </a:rPr>
              <a:t>М.Шонгауэра</a:t>
            </a:r>
            <a:r>
              <a:rPr lang="ru-RU" sz="2800" dirty="0" smtClean="0">
                <a:solidFill>
                  <a:srgbClr val="FFC000"/>
                </a:solidFill>
                <a:latin typeface="Segoe Print" pitchFamily="2" charset="0"/>
              </a:rPr>
              <a:t>. </a:t>
            </a:r>
            <a:endParaRPr lang="ru-RU" sz="2800" dirty="0" smtClean="0">
              <a:solidFill>
                <a:srgbClr val="FFC000"/>
              </a:solidFill>
              <a:latin typeface="Segoe Print" pitchFamily="2"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335" name="Group 47"/>
          <p:cNvGraphicFramePr>
            <a:graphicFrameLocks noGrp="1"/>
          </p:cNvGraphicFramePr>
          <p:nvPr/>
        </p:nvGraphicFramePr>
        <p:xfrm>
          <a:off x="5292725" y="1916113"/>
          <a:ext cx="3016568" cy="2758123"/>
        </p:xfrm>
        <a:graphic>
          <a:graphicData uri="http://schemas.openxmlformats.org/drawingml/2006/table">
            <a:tbl>
              <a:tblPr/>
              <a:tblGrid>
                <a:gridCol w="2808288"/>
                <a:gridCol w="208280"/>
              </a:tblGrid>
              <a:tr h="23923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pitchFamily="34" charset="0"/>
                      </a:endParaRPr>
                    </a:p>
                  </a:txBody>
                  <a:tcPr horzOverflow="overflow">
                    <a:lnL cap="flat">
                      <a:noFill/>
                    </a:lnL>
                    <a:lnR>
                      <a:noFill/>
                    </a:lnR>
                    <a:lnT cap="flat">
                      <a:noFill/>
                    </a:lnT>
                    <a:lnB>
                      <a:noFill/>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pitchFamily="34" charset="0"/>
                      </a:endParaRPr>
                    </a:p>
                  </a:txBody>
                  <a:tcPr anchor="ctr" horzOverflow="overflow">
                    <a:lnL>
                      <a:noFill/>
                    </a:lnL>
                    <a:lnR cap="flat">
                      <a:noFill/>
                    </a:lnR>
                    <a:lnT cap="flat">
                      <a:noFill/>
                    </a:lnT>
                    <a:lnB cap="flat">
                      <a:noFill/>
                    </a:lnB>
                    <a:lnTlToBr>
                      <a:noFill/>
                    </a:lnTlToBr>
                    <a:lnBlToTr>
                      <a:noFill/>
                    </a:lnBlToTr>
                    <a:noFill/>
                  </a:tcPr>
                </a:tc>
              </a:tr>
              <a:tr h="3571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a:txBody>
                  <a:tcPr horzOverflow="overflow">
                    <a:lnL cap="flat">
                      <a:noFill/>
                    </a:lnL>
                    <a:lnR>
                      <a:noFill/>
                    </a:lnR>
                    <a:lnT>
                      <a:noFill/>
                    </a:lnT>
                    <a:lnB cap="flat">
                      <a:noFill/>
                    </a:lnB>
                    <a:lnTlToBr>
                      <a:noFill/>
                    </a:lnTlToBr>
                    <a:lnBlToTr>
                      <a:noFill/>
                    </a:lnBlToTr>
                    <a:noFill/>
                  </a:tcPr>
                </a:tc>
                <a:tc vMerge="1">
                  <a:txBody>
                    <a:bodyPr/>
                    <a:lstStyle/>
                    <a:p>
                      <a:endParaRPr lang="ru-RU"/>
                    </a:p>
                  </a:txBody>
                  <a:tcPr/>
                </a:tc>
              </a:tr>
            </a:tbl>
          </a:graphicData>
        </a:graphic>
      </p:graphicFrame>
      <p:graphicFrame>
        <p:nvGraphicFramePr>
          <p:cNvPr id="12333" name="Group 45"/>
          <p:cNvGraphicFramePr>
            <a:graphicFrameLocks noGrp="1"/>
          </p:cNvGraphicFramePr>
          <p:nvPr/>
        </p:nvGraphicFramePr>
        <p:xfrm>
          <a:off x="3086100" y="2063750"/>
          <a:ext cx="2824480" cy="2385060"/>
        </p:xfrm>
        <a:graphic>
          <a:graphicData uri="http://schemas.openxmlformats.org/drawingml/2006/table">
            <a:tbl>
              <a:tblPr/>
              <a:tblGrid>
                <a:gridCol w="2616200"/>
                <a:gridCol w="208280"/>
              </a:tblGrid>
              <a:tr h="18669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pitchFamily="34" charset="0"/>
                      </a:endParaRPr>
                    </a:p>
                  </a:txBody>
                  <a:tcP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pitchFamily="34" charset="0"/>
                      </a:endParaRPr>
                    </a:p>
                  </a:txBody>
                  <a:tcPr anchor="ctr" horzOverflow="overflow">
                    <a:lnL>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pitchFamily="34" charset="0"/>
                      </a:endParaRPr>
                    </a:p>
                  </a:txBody>
                  <a:tcPr anchor="ct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pitchFamily="34" charset="0"/>
                      </a:endParaRPr>
                    </a:p>
                  </a:txBody>
                  <a:tcPr anchor="ctr" horzOverflow="overflow">
                    <a:lnL>
                      <a:noFill/>
                    </a:lnL>
                    <a:lnR cap="flat">
                      <a:noFill/>
                    </a:lnR>
                    <a:lnT>
                      <a:noFill/>
                    </a:lnT>
                    <a:lnB cap="flat">
                      <a:noFill/>
                    </a:lnB>
                    <a:lnTlToBr>
                      <a:noFill/>
                    </a:lnTlToBr>
                    <a:lnBlToTr>
                      <a:noFill/>
                    </a:lnBlToTr>
                    <a:noFill/>
                  </a:tcPr>
                </a:tc>
              </a:tr>
            </a:tbl>
          </a:graphicData>
        </a:graphic>
      </p:graphicFrame>
      <p:pic>
        <p:nvPicPr>
          <p:cNvPr id="27660" name="Рисунок 7" descr="3934_11.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Прямоугольник 7"/>
          <p:cNvSpPr/>
          <p:nvPr/>
        </p:nvSpPr>
        <p:spPr>
          <a:xfrm>
            <a:off x="4572000" y="0"/>
            <a:ext cx="4572000" cy="1569660"/>
          </a:xfrm>
          <a:prstGeom prst="rect">
            <a:avLst/>
          </a:prstGeom>
        </p:spPr>
        <p:txBody>
          <a:bodyPr>
            <a:spAutoFit/>
          </a:bodyPr>
          <a:lstStyle/>
          <a:p>
            <a:pPr algn="ctr">
              <a:defRPr/>
            </a:pPr>
            <a:r>
              <a:rPr lang="en-US" sz="2400" b="1" dirty="0" smtClean="0">
                <a:ln/>
                <a:solidFill>
                  <a:schemeClr val="accent3"/>
                </a:solidFill>
                <a:latin typeface="Arial" pitchFamily="34" charset="0"/>
              </a:rPr>
              <a:t>Ecce Homo</a:t>
            </a:r>
            <a:endParaRPr lang="ru-RU" sz="2400" b="1" dirty="0" smtClean="0">
              <a:ln/>
              <a:solidFill>
                <a:schemeClr val="accent3"/>
              </a:solidFill>
              <a:latin typeface="Arial" pitchFamily="34" charset="0"/>
            </a:endParaRPr>
          </a:p>
          <a:p>
            <a:pPr algn="ctr">
              <a:defRPr/>
            </a:pPr>
            <a:r>
              <a:rPr lang="ru-RU" sz="2400" b="1" dirty="0" smtClean="0">
                <a:ln/>
                <a:solidFill>
                  <a:schemeClr val="accent3"/>
                </a:solidFill>
                <a:latin typeface="Arial" pitchFamily="34" charset="0"/>
              </a:rPr>
              <a:t>(Сын человеческий)</a:t>
            </a:r>
            <a:br>
              <a:rPr lang="ru-RU" sz="2400" b="1" dirty="0" smtClean="0">
                <a:ln/>
                <a:solidFill>
                  <a:schemeClr val="accent3"/>
                </a:solidFill>
                <a:latin typeface="Arial" pitchFamily="34" charset="0"/>
              </a:rPr>
            </a:br>
            <a:r>
              <a:rPr lang="ru-RU" sz="2400" b="1" dirty="0" smtClean="0">
                <a:ln/>
                <a:solidFill>
                  <a:schemeClr val="accent3"/>
                </a:solidFill>
                <a:latin typeface="Arial" pitchFamily="34" charset="0"/>
              </a:rPr>
              <a:t>Около 1495, </a:t>
            </a:r>
            <a:r>
              <a:rPr lang="ru-RU" sz="2400" b="1" dirty="0" err="1" smtClean="0">
                <a:ln/>
                <a:solidFill>
                  <a:schemeClr val="accent3"/>
                </a:solidFill>
                <a:latin typeface="Arial" pitchFamily="34" charset="0"/>
              </a:rPr>
              <a:t>Кунстхалле</a:t>
            </a:r>
            <a:r>
              <a:rPr lang="ru-RU" sz="2400" b="1" dirty="0" smtClean="0">
                <a:ln/>
                <a:solidFill>
                  <a:schemeClr val="accent3"/>
                </a:solidFill>
                <a:latin typeface="Arial" pitchFamily="34" charset="0"/>
              </a:rPr>
              <a:t>, Карлсруэ</a:t>
            </a:r>
            <a:endParaRPr lang="ru-RU" sz="2400" b="1" dirty="0">
              <a:ln/>
              <a:solidFill>
                <a:schemeClr val="accent3"/>
              </a:solidFill>
              <a:latin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a:xfrm>
            <a:off x="0" y="714356"/>
            <a:ext cx="9144000" cy="6143644"/>
          </a:xfrm>
        </p:spPr>
        <p:style>
          <a:lnRef idx="2">
            <a:schemeClr val="dk1">
              <a:shade val="50000"/>
            </a:schemeClr>
          </a:lnRef>
          <a:fillRef idx="1">
            <a:schemeClr val="dk1"/>
          </a:fillRef>
          <a:effectRef idx="0">
            <a:schemeClr val="dk1"/>
          </a:effectRef>
          <a:fontRef idx="minor">
            <a:schemeClr val="lt1"/>
          </a:fontRef>
        </p:style>
        <p:txBody>
          <a:bodyPr>
            <a:normAutofit/>
          </a:bodyPr>
          <a:lstStyle/>
          <a:p>
            <a:pPr>
              <a:lnSpc>
                <a:spcPct val="90000"/>
              </a:lnSpc>
            </a:pPr>
            <a:r>
              <a:rPr lang="ru-RU" sz="2400" dirty="0" smtClean="0">
                <a:solidFill>
                  <a:srgbClr val="FFC000"/>
                </a:solidFill>
                <a:latin typeface="Segoe Print" pitchFamily="2" charset="0"/>
              </a:rPr>
              <a:t>Дюрер революционизировал североевропейское искусство, объединив опыт нидерландской и итальянской живописи. Многосторонность устремлений проявилась и в теоретических трудах Дюрера (“Руководство к измерению...”, 1525; “Четыре книги о пропорциях человека”, 1528). Художественные искания Дюрера завершила картина “Четыре апостола” (1526, Старая пинакотека, Мюнхен), в которой воплощены четыре характера-темперамента людей, связанных общим гуманистическим идеалом независимой мысли, силы воли, стойкости в борьбе за справедливость и истину. </a:t>
            </a:r>
          </a:p>
        </p:txBody>
      </p:sp>
      <p:sp>
        <p:nvSpPr>
          <p:cNvPr id="4" name="Прямоугольник 3"/>
          <p:cNvSpPr/>
          <p:nvPr/>
        </p:nvSpPr>
        <p:spPr>
          <a:xfrm>
            <a:off x="0" y="0"/>
            <a:ext cx="9144000"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4000" b="1" dirty="0">
                <a:ln/>
                <a:solidFill>
                  <a:schemeClr val="accent3"/>
                </a:solidFill>
                <a:latin typeface="Arial" pitchFamily="34" charset="0"/>
              </a:rPr>
              <a:t>Заслуги Дюрера</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 descr="Портрет императора Максимилиана"/>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Прямоугольник 3"/>
          <p:cNvSpPr/>
          <p:nvPr/>
        </p:nvSpPr>
        <p:spPr>
          <a:xfrm>
            <a:off x="5168681" y="142852"/>
            <a:ext cx="312906" cy="646331"/>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3600" b="1" dirty="0" smtClean="0">
                <a:ln/>
                <a:solidFill>
                  <a:schemeClr val="accent3"/>
                </a:solidFill>
                <a:latin typeface="Arial" pitchFamily="34" charset="0"/>
              </a:rPr>
              <a:t> </a:t>
            </a:r>
            <a:endParaRPr lang="ru-RU" sz="3600" b="1" dirty="0">
              <a:ln/>
              <a:solidFill>
                <a:schemeClr val="accent3"/>
              </a:solidFill>
              <a:latin typeface="Arial" pitchFamily="34" charset="0"/>
            </a:endParaRPr>
          </a:p>
        </p:txBody>
      </p:sp>
      <p:sp>
        <p:nvSpPr>
          <p:cNvPr id="5" name="Прямоугольник 4"/>
          <p:cNvSpPr/>
          <p:nvPr/>
        </p:nvSpPr>
        <p:spPr>
          <a:xfrm>
            <a:off x="0" y="0"/>
            <a:ext cx="9144000" cy="646331"/>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rPr>
              <a:t>Портрет </a:t>
            </a:r>
            <a:r>
              <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rPr>
              <a:t>императора </a:t>
            </a:r>
            <a:r>
              <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rPr>
              <a:t>Максимилиана </a:t>
            </a:r>
            <a:r>
              <a:rPr lang="ru-RU"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rPr>
              <a:t>I</a:t>
            </a:r>
            <a:endParaRPr lang="ru-RU"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marL="411480" fontAlgn="auto">
              <a:lnSpc>
                <a:spcPct val="90000"/>
              </a:lnSpc>
              <a:spcAft>
                <a:spcPts val="0"/>
              </a:spcAft>
              <a:buFont typeface="Wingdings"/>
              <a:buChar char=""/>
              <a:defRPr/>
            </a:pPr>
            <a:r>
              <a:rPr lang="ru-RU" sz="2400" dirty="0" smtClean="0">
                <a:solidFill>
                  <a:schemeClr val="bg1"/>
                </a:solidFill>
                <a:latin typeface="Segoe Print" pitchFamily="2" charset="0"/>
              </a:rPr>
              <a:t>Дюрер составил первый в Европе так </a:t>
            </a:r>
            <a:r>
              <a:rPr lang="ru-RU" sz="3200" dirty="0" smtClean="0">
                <a:solidFill>
                  <a:srgbClr val="FFC000"/>
                </a:solidFill>
                <a:latin typeface="Segoe Print" pitchFamily="2" charset="0"/>
              </a:rPr>
              <a:t>называемый </a:t>
            </a:r>
            <a:r>
              <a:rPr lang="ru-RU" sz="3200" dirty="0" smtClean="0">
                <a:solidFill>
                  <a:srgbClr val="FFFF00"/>
                </a:solidFill>
                <a:latin typeface="Segoe Print" pitchFamily="2" charset="0"/>
                <a:hlinkClick r:id="rId2" tooltip="Магический квадрат"/>
              </a:rPr>
              <a:t>магический квадрат</a:t>
            </a:r>
            <a:r>
              <a:rPr lang="ru-RU" sz="3200" dirty="0" smtClean="0">
                <a:solidFill>
                  <a:srgbClr val="FFC000"/>
                </a:solidFill>
                <a:latin typeface="Segoe Print" pitchFamily="2" charset="0"/>
              </a:rPr>
              <a:t>, изображённый на его гравюре </a:t>
            </a:r>
            <a:r>
              <a:rPr lang="ru-RU" sz="3200" dirty="0" smtClean="0">
                <a:solidFill>
                  <a:srgbClr val="FFC000"/>
                </a:solidFill>
                <a:latin typeface="Segoe Print" pitchFamily="2" charset="0"/>
                <a:hlinkClick r:id="rId3" tooltip="Меланхолия (гравюра Дюрера)"/>
              </a:rPr>
              <a:t>«Меланхолия»</a:t>
            </a:r>
            <a:r>
              <a:rPr lang="ru-RU" sz="3200" dirty="0" smtClean="0">
                <a:solidFill>
                  <a:srgbClr val="FFC000"/>
                </a:solidFill>
                <a:latin typeface="Segoe Print" pitchFamily="2" charset="0"/>
              </a:rPr>
              <a:t> (см. </a:t>
            </a:r>
            <a:r>
              <a:rPr lang="ru-RU" sz="3200" dirty="0" smtClean="0">
                <a:solidFill>
                  <a:srgbClr val="FFC000"/>
                </a:solidFill>
                <a:latin typeface="Segoe Print" pitchFamily="2" charset="0"/>
                <a:hlinkClick r:id="rId2" tooltip="Магический квадрат"/>
              </a:rPr>
              <a:t>Квадрат Альбрехта Дюрера</a:t>
            </a:r>
            <a:r>
              <a:rPr lang="ru-RU" sz="3200" dirty="0" smtClean="0">
                <a:solidFill>
                  <a:srgbClr val="FFC000"/>
                </a:solidFill>
                <a:latin typeface="Segoe Print" pitchFamily="2" charset="0"/>
              </a:rPr>
              <a:t>). Заслуга Дюрера заключается в том, что он сумел так вписать в расчерченный квадрат </a:t>
            </a:r>
            <a:r>
              <a:rPr lang="ru-RU" sz="3200" dirty="0" err="1" smtClean="0">
                <a:solidFill>
                  <a:srgbClr val="FFC000"/>
                </a:solidFill>
                <a:latin typeface="Segoe Print" pitchFamily="2" charset="0"/>
              </a:rPr>
              <a:t>чи́сла</a:t>
            </a:r>
            <a:r>
              <a:rPr lang="ru-RU" sz="3200" dirty="0" smtClean="0">
                <a:solidFill>
                  <a:srgbClr val="FFC000"/>
                </a:solidFill>
                <a:latin typeface="Segoe Print" pitchFamily="2" charset="0"/>
              </a:rPr>
              <a:t> от 1 до 16, что сумма </a:t>
            </a:r>
            <a:r>
              <a:rPr lang="ru-RU" sz="3200" dirty="0" smtClean="0">
                <a:solidFill>
                  <a:srgbClr val="FFC000"/>
                </a:solidFill>
                <a:latin typeface="Segoe Print" pitchFamily="2" charset="0"/>
                <a:hlinkClick r:id="rId4" tooltip="34"/>
              </a:rPr>
              <a:t>34</a:t>
            </a:r>
            <a:r>
              <a:rPr lang="ru-RU" sz="3200" dirty="0" smtClean="0">
                <a:solidFill>
                  <a:srgbClr val="FFC000"/>
                </a:solidFill>
                <a:latin typeface="Segoe Print" pitchFamily="2" charset="0"/>
              </a:rPr>
              <a:t> получалась не только при сложении чисел по вертикали, горизонтали и диагонали, но и во всех четырех четвертях, в центральном четырехугольнике и даже при сложении четырех угловых клеток. Также Дюрер сумел заключить в таблицу год создания гравюры «Меланхолия» (</a:t>
            </a:r>
            <a:r>
              <a:rPr lang="ru-RU" sz="3200" dirty="0" smtClean="0">
                <a:solidFill>
                  <a:srgbClr val="FFC000"/>
                </a:solidFill>
                <a:latin typeface="Segoe Print" pitchFamily="2" charset="0"/>
                <a:hlinkClick r:id="rId5" tooltip="1514"/>
              </a:rPr>
              <a:t>1514</a:t>
            </a:r>
            <a:r>
              <a:rPr lang="ru-RU" sz="3200" dirty="0" smtClean="0">
                <a:solidFill>
                  <a:srgbClr val="FFC000"/>
                </a:solidFill>
                <a:latin typeface="Segoe Print" pitchFamily="2" charset="0"/>
              </a:rPr>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5" descr="Файл:Albrecht Dürer - Melencolia I (detail).jpg">
            <a:hlinkClick r:id="rId2"/>
          </p:cNvPr>
          <p:cNvPicPr>
            <a:picLocks noChangeAspect="1" noChangeArrowheads="1"/>
          </p:cNvPicPr>
          <p:nvPr/>
        </p:nvPicPr>
        <p:blipFill>
          <a:blip r:embed="rId3"/>
          <a:srcRect/>
          <a:stretch>
            <a:fillRect/>
          </a:stretch>
        </p:blipFill>
        <p:spPr bwMode="auto">
          <a:xfrm>
            <a:off x="0" y="0"/>
            <a:ext cx="9143999" cy="6858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descr="Файл:Dürer Melancholia I.jpg">
            <a:hlinkClick r:id="rId2"/>
          </p:cNvPr>
          <p:cNvPicPr>
            <a:picLocks noChangeAspect="1" noChangeArrowheads="1"/>
          </p:cNvPicPr>
          <p:nvPr/>
        </p:nvPicPr>
        <p:blipFill>
          <a:blip r:embed="rId3"/>
          <a:srcRect/>
          <a:stretch>
            <a:fillRect/>
          </a:stretch>
        </p:blipFill>
        <p:spPr bwMode="auto">
          <a:xfrm>
            <a:off x="-428626" y="0"/>
            <a:ext cx="9572625" cy="6858000"/>
          </a:xfrm>
          <a:prstGeom prst="rect">
            <a:avLst/>
          </a:prstGeom>
          <a:noFill/>
          <a:ln w="9525">
            <a:noFill/>
            <a:miter lim="800000"/>
            <a:headEnd/>
            <a:tailEnd/>
          </a:ln>
        </p:spPr>
      </p:pic>
      <p:sp>
        <p:nvSpPr>
          <p:cNvPr id="4" name="Прямоугольник 3"/>
          <p:cNvSpPr/>
          <p:nvPr/>
        </p:nvSpPr>
        <p:spPr>
          <a:xfrm>
            <a:off x="6000760" y="0"/>
            <a:ext cx="3016660" cy="646331"/>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3600" b="1" dirty="0">
                <a:ln/>
                <a:solidFill>
                  <a:schemeClr val="accent3"/>
                </a:solidFill>
                <a:latin typeface="Arial" pitchFamily="34" charset="0"/>
              </a:rPr>
              <a:t>Меланхолия</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5" descr="Файл:Durer-self-portrait-at-the-age-of-thirteen.jpg">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 name="Прямоугольник 3"/>
          <p:cNvSpPr/>
          <p:nvPr/>
        </p:nvSpPr>
        <p:spPr>
          <a:xfrm>
            <a:off x="571472" y="0"/>
            <a:ext cx="8572528" cy="1384995"/>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Автопортрет.</a:t>
            </a:r>
          </a:p>
          <a:p>
            <a:pPr algn="ctr">
              <a:defRPr/>
            </a:pPr>
            <a:r>
              <a:rPr lang="ru-RU"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Рисунок серебряным</a:t>
            </a:r>
          </a:p>
          <a:p>
            <a:pPr algn="ctr">
              <a:defRPr/>
            </a:pPr>
            <a:r>
              <a:rPr lang="ru-RU"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rPr>
              <a:t> карандашом</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5" descr="durer00"/>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0" descr="Альбрехт Дюрер"/>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Прямоугольник 3"/>
          <p:cNvSpPr/>
          <p:nvPr/>
        </p:nvSpPr>
        <p:spPr>
          <a:xfrm>
            <a:off x="5429256" y="285728"/>
            <a:ext cx="3119444" cy="1477328"/>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3600" b="1" dirty="0">
                <a:ln/>
                <a:solidFill>
                  <a:schemeClr val="accent3"/>
                </a:solidFill>
                <a:latin typeface="Arial" pitchFamily="34" charset="0"/>
              </a:rPr>
              <a:t>Автопортрет</a:t>
            </a:r>
          </a:p>
          <a:p>
            <a:pPr algn="ctr">
              <a:defRPr/>
            </a:pPr>
            <a:r>
              <a:rPr lang="ru-RU" sz="3600" b="1" dirty="0">
                <a:ln/>
                <a:solidFill>
                  <a:schemeClr val="accent3"/>
                </a:solidFill>
                <a:latin typeface="Arial" pitchFamily="34" charset="0"/>
              </a:rPr>
              <a:t>Дерево.</a:t>
            </a:r>
            <a:r>
              <a:rPr lang="ru-RU" sz="5400" b="1" dirty="0">
                <a:ln/>
                <a:solidFill>
                  <a:schemeClr val="accent3"/>
                </a:solidFill>
                <a:latin typeface="Arial" pitchFamily="34" charset="0"/>
              </a:rPr>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ChangeArrowheads="1"/>
          </p:cNvSpPr>
          <p:nvPr/>
        </p:nvSpPr>
        <p:spPr bwMode="auto">
          <a:xfrm>
            <a:off x="441325" y="-165100"/>
            <a:ext cx="7931150" cy="6950075"/>
          </a:xfrm>
          <a:prstGeom prst="rect">
            <a:avLst/>
          </a:prstGeom>
          <a:noFill/>
          <a:ln w="9525">
            <a:noFill/>
            <a:miter lim="800000"/>
            <a:headEnd/>
            <a:tailEnd/>
          </a:ln>
        </p:spPr>
        <p:txBody>
          <a:bodyPr wrap="none" anchor="ctr">
            <a:spAutoFit/>
          </a:bodyPr>
          <a:lstStyle/>
          <a:p>
            <a:r>
              <a:rPr lang="ru-RU"/>
              <a:t>  </a:t>
            </a:r>
            <a:r>
              <a:rPr lang="ru-RU" sz="45000"/>
              <a:t> </a:t>
            </a:r>
            <a:r>
              <a:rPr lang="ru-RU"/>
              <a:t>                                                                                               </a:t>
            </a:r>
          </a:p>
        </p:txBody>
      </p:sp>
      <p:pic>
        <p:nvPicPr>
          <p:cNvPr id="36867" name="Picture 5" descr="Заяц (1502) "/>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Прямоугольник 4"/>
          <p:cNvSpPr/>
          <p:nvPr/>
        </p:nvSpPr>
        <p:spPr>
          <a:xfrm>
            <a:off x="6786578" y="928670"/>
            <a:ext cx="1282722" cy="1200329"/>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3600" b="1" dirty="0">
                <a:ln/>
                <a:solidFill>
                  <a:schemeClr val="accent3"/>
                </a:solidFill>
                <a:latin typeface="Arial" pitchFamily="34" charset="0"/>
              </a:rPr>
              <a:t>Заяц</a:t>
            </a:r>
          </a:p>
          <a:p>
            <a:pPr algn="ctr">
              <a:defRPr/>
            </a:pPr>
            <a:r>
              <a:rPr lang="ru-RU" sz="3600" b="1" dirty="0">
                <a:ln/>
                <a:solidFill>
                  <a:schemeClr val="accent3"/>
                </a:solidFill>
                <a:latin typeface="Arial" pitchFamily="34" charset="0"/>
              </a:rPr>
              <a:t>1502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5" descr="Дюрер Старший"/>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Прямоугольник 3"/>
          <p:cNvSpPr/>
          <p:nvPr/>
        </p:nvSpPr>
        <p:spPr>
          <a:xfrm>
            <a:off x="5429256" y="0"/>
            <a:ext cx="3714744" cy="6463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3200" b="1" dirty="0">
                <a:ln/>
                <a:solidFill>
                  <a:schemeClr val="accent3"/>
                </a:solidFill>
                <a:latin typeface="Arial" pitchFamily="34" charset="0"/>
              </a:rPr>
              <a:t>Дюрер</a:t>
            </a:r>
            <a:r>
              <a:rPr lang="ru-RU" sz="3600" b="1" dirty="0">
                <a:ln/>
                <a:solidFill>
                  <a:schemeClr val="accent3"/>
                </a:solidFill>
                <a:latin typeface="Arial" pitchFamily="34" charset="0"/>
              </a:rPr>
              <a:t> Старший</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5" descr="Файл:Dürer Oswolt Krel.jpg">
            <a:hlinkClick r:id="rId2"/>
          </p:cNvPr>
          <p:cNvPicPr>
            <a:picLocks noChangeAspect="1" noChangeArrowheads="1"/>
          </p:cNvPicPr>
          <p:nvPr/>
        </p:nvPicPr>
        <p:blipFill>
          <a:blip r:embed="rId3"/>
          <a:srcRect/>
          <a:stretch>
            <a:fillRect/>
          </a:stretch>
        </p:blipFill>
        <p:spPr bwMode="auto">
          <a:xfrm>
            <a:off x="0" y="0"/>
            <a:ext cx="9144000" cy="6811963"/>
          </a:xfrm>
          <a:prstGeom prst="rect">
            <a:avLst/>
          </a:prstGeom>
          <a:noFill/>
          <a:ln w="9525">
            <a:noFill/>
            <a:miter lim="800000"/>
            <a:headEnd/>
            <a:tailEnd/>
          </a:ln>
        </p:spPr>
      </p:pic>
      <p:sp>
        <p:nvSpPr>
          <p:cNvPr id="4" name="Прямоугольник 3"/>
          <p:cNvSpPr/>
          <p:nvPr/>
        </p:nvSpPr>
        <p:spPr>
          <a:xfrm>
            <a:off x="5715008" y="214290"/>
            <a:ext cx="3691652" cy="1569660"/>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3200" b="1" dirty="0">
                <a:ln/>
                <a:solidFill>
                  <a:schemeClr val="accent3"/>
                </a:solidFill>
                <a:latin typeface="Arial" pitchFamily="34" charset="0"/>
              </a:rPr>
              <a:t>Портрет </a:t>
            </a:r>
          </a:p>
          <a:p>
            <a:pPr algn="ctr">
              <a:defRPr/>
            </a:pPr>
            <a:r>
              <a:rPr lang="ru-RU" sz="3200" b="1" dirty="0" err="1">
                <a:ln/>
                <a:solidFill>
                  <a:schemeClr val="accent3"/>
                </a:solidFill>
                <a:latin typeface="Arial" pitchFamily="34" charset="0"/>
              </a:rPr>
              <a:t>Освольта</a:t>
            </a:r>
            <a:r>
              <a:rPr lang="ru-RU" sz="3200" b="1" dirty="0">
                <a:ln/>
                <a:solidFill>
                  <a:schemeClr val="accent3"/>
                </a:solidFill>
                <a:latin typeface="Arial" pitchFamily="34" charset="0"/>
              </a:rPr>
              <a:t> </a:t>
            </a:r>
            <a:r>
              <a:rPr lang="ru-RU" sz="3200" b="1" dirty="0" err="1">
                <a:ln/>
                <a:solidFill>
                  <a:schemeClr val="accent3"/>
                </a:solidFill>
                <a:latin typeface="Arial" pitchFamily="34" charset="0"/>
              </a:rPr>
              <a:t>Креля</a:t>
            </a:r>
            <a:r>
              <a:rPr lang="ru-RU" sz="3200" b="1" dirty="0">
                <a:ln/>
                <a:solidFill>
                  <a:schemeClr val="accent3"/>
                </a:solidFill>
                <a:latin typeface="Arial" pitchFamily="34" charset="0"/>
              </a:rPr>
              <a:t>. </a:t>
            </a:r>
          </a:p>
          <a:p>
            <a:pPr algn="ctr">
              <a:defRPr/>
            </a:pPr>
            <a:r>
              <a:rPr lang="ru-RU" sz="3200" b="1" dirty="0">
                <a:ln/>
                <a:solidFill>
                  <a:schemeClr val="accent3"/>
                </a:solidFill>
                <a:latin typeface="Arial" pitchFamily="34" charset="0"/>
              </a:rPr>
              <a:t>1499.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5" descr="Портрет Иеронима Хольцшуэра"/>
          <p:cNvPicPr>
            <a:picLocks noChangeAspect="1" noChangeArrowheads="1"/>
          </p:cNvPicPr>
          <p:nvPr/>
        </p:nvPicPr>
        <p:blipFill>
          <a:blip r:embed="rId2"/>
          <a:srcRect/>
          <a:stretch>
            <a:fillRect/>
          </a:stretch>
        </p:blipFill>
        <p:spPr bwMode="auto">
          <a:xfrm>
            <a:off x="1" y="0"/>
            <a:ext cx="9144000" cy="6858000"/>
          </a:xfrm>
          <a:prstGeom prst="rect">
            <a:avLst/>
          </a:prstGeom>
          <a:noFill/>
          <a:ln w="9525">
            <a:noFill/>
            <a:miter lim="800000"/>
            <a:headEnd/>
            <a:tailEnd/>
          </a:ln>
        </p:spPr>
      </p:pic>
      <p:sp>
        <p:nvSpPr>
          <p:cNvPr id="4" name="Прямоугольник 3"/>
          <p:cNvSpPr/>
          <p:nvPr/>
        </p:nvSpPr>
        <p:spPr>
          <a:xfrm>
            <a:off x="0" y="0"/>
            <a:ext cx="9144000" cy="707886"/>
          </a:xfrm>
          <a:prstGeom prst="rect">
            <a:avLst/>
          </a:prstGeom>
          <a:noFill/>
        </p:spPr>
        <p:txBody>
          <a:bodyPr wrap="square">
            <a:spAutoFit/>
          </a:bodyPr>
          <a:lstStyle/>
          <a:p>
            <a:pPr algn="ctr">
              <a:defRPr/>
            </a:pPr>
            <a:r>
              <a:rPr lang="ru-RU"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pitchFamily="34" charset="0"/>
              </a:rPr>
              <a:t>Портрет </a:t>
            </a:r>
            <a:r>
              <a:rPr lang="ru-RU" sz="4000" b="1"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pitchFamily="34" charset="0"/>
              </a:rPr>
              <a:t>Иеронима</a:t>
            </a:r>
            <a:r>
              <a:rPr lang="ru-RU"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pitchFamily="34" charset="0"/>
              </a:rPr>
              <a:t> </a:t>
            </a:r>
            <a:r>
              <a:rPr lang="ru-RU" sz="4000" b="1"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pitchFamily="34" charset="0"/>
              </a:rPr>
              <a:t>Хольцшуэра</a:t>
            </a:r>
            <a:endParaRPr lang="ru-RU"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5" descr="травы (1503) "/>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9939" name="Text Box 6"/>
          <p:cNvSpPr txBox="1">
            <a:spLocks noChangeArrowheads="1"/>
          </p:cNvSpPr>
          <p:nvPr/>
        </p:nvSpPr>
        <p:spPr bwMode="auto">
          <a:xfrm>
            <a:off x="6135688" y="2800350"/>
            <a:ext cx="184150" cy="366713"/>
          </a:xfrm>
          <a:prstGeom prst="rect">
            <a:avLst/>
          </a:prstGeom>
          <a:noFill/>
          <a:ln w="9525">
            <a:noFill/>
            <a:miter lim="800000"/>
            <a:headEnd/>
            <a:tailEnd/>
          </a:ln>
        </p:spPr>
        <p:txBody>
          <a:bodyPr wrap="none">
            <a:spAutoFit/>
          </a:bodyPr>
          <a:lstStyle/>
          <a:p>
            <a:endParaRPr lang="ru-RU"/>
          </a:p>
        </p:txBody>
      </p:sp>
      <p:sp>
        <p:nvSpPr>
          <p:cNvPr id="5" name="Прямоугольник 4"/>
          <p:cNvSpPr/>
          <p:nvPr/>
        </p:nvSpPr>
        <p:spPr>
          <a:xfrm>
            <a:off x="5643570" y="0"/>
            <a:ext cx="3113032" cy="707886"/>
          </a:xfrm>
          <a:prstGeom prst="rect">
            <a:avLst/>
          </a:prstGeom>
          <a:noFill/>
        </p:spPr>
        <p:txBody>
          <a:bodyPr wrap="none">
            <a:spAutoFit/>
          </a:bodyPr>
          <a:lstStyle/>
          <a:p>
            <a:pPr algn="ctr">
              <a:defRPr/>
            </a:pPr>
            <a:r>
              <a:rPr lang="ru-RU"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rPr>
              <a:t>Травы 1503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5" descr="orpheus10"/>
          <p:cNvPicPr>
            <a:picLocks noChangeAspect="1" noChangeArrowheads="1"/>
          </p:cNvPicPr>
          <p:nvPr/>
        </p:nvPicPr>
        <p:blipFill>
          <a:blip r:embed="rId2"/>
          <a:srcRect/>
          <a:stretch>
            <a:fillRect/>
          </a:stretch>
        </p:blipFill>
        <p:spPr bwMode="auto">
          <a:xfrm>
            <a:off x="-142876" y="0"/>
            <a:ext cx="9286875" cy="6858000"/>
          </a:xfrm>
          <a:prstGeom prst="rect">
            <a:avLst/>
          </a:prstGeom>
          <a:noFill/>
          <a:ln w="9525">
            <a:noFill/>
            <a:miter lim="800000"/>
            <a:headEnd/>
            <a:tailEnd/>
          </a:ln>
        </p:spPr>
      </p:pic>
      <p:sp>
        <p:nvSpPr>
          <p:cNvPr id="4" name="Прямоугольник 3"/>
          <p:cNvSpPr/>
          <p:nvPr/>
        </p:nvSpPr>
        <p:spPr>
          <a:xfrm>
            <a:off x="5168873" y="0"/>
            <a:ext cx="3975127" cy="707886"/>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rPr>
              <a:t>Смерть</a:t>
            </a:r>
            <a:r>
              <a:rPr lang="ru-RU" sz="4000" b="1" dirty="0">
                <a:ln/>
                <a:solidFill>
                  <a:schemeClr val="accent3"/>
                </a:solidFill>
                <a:latin typeface="Arial" pitchFamily="34" charset="0"/>
              </a:rPr>
              <a:t> </a:t>
            </a:r>
            <a:r>
              <a:rPr lang="ru-RU"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rPr>
              <a:t>Орфея</a:t>
            </a:r>
            <a:endParaRPr lang="ru-RU" sz="4000" b="1" dirty="0">
              <a:ln/>
              <a:solidFill>
                <a:schemeClr val="accent3"/>
              </a:solidFill>
              <a:latin typeface="Aria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5" descr="АЛЬБРЕХТ ДЮРЕР. РЫЦАРЬ, СМЕРТЬ И ДЬЯВОЛ. Гравюра"/>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Прямоугольник 3"/>
          <p:cNvSpPr/>
          <p:nvPr/>
        </p:nvSpPr>
        <p:spPr>
          <a:xfrm>
            <a:off x="3714744" y="0"/>
            <a:ext cx="5893165" cy="1077218"/>
          </a:xfrm>
          <a:prstGeom prst="rect">
            <a:avLst/>
          </a:prstGeom>
          <a:noFill/>
        </p:spPr>
        <p:txBody>
          <a:bodyPr wrap="square">
            <a:spAutoFit/>
          </a:bodyPr>
          <a:lstStyle/>
          <a:p>
            <a:pPr algn="ctr">
              <a:defRPr/>
            </a:pP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rPr>
              <a:t>Рыцарь,</a:t>
            </a:r>
          </a:p>
          <a:p>
            <a:pPr algn="ctr">
              <a:defRPr/>
            </a:pPr>
            <a:r>
              <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rPr>
              <a:t> смерть и  дьявол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4294967295"/>
          </p:nvPr>
        </p:nvSpPr>
        <p:spPr>
          <a:xfrm>
            <a:off x="0" y="0"/>
            <a:ext cx="9144000" cy="6857999"/>
          </a:xfrm>
        </p:spPr>
        <p:style>
          <a:lnRef idx="2">
            <a:schemeClr val="dk1">
              <a:shade val="50000"/>
            </a:schemeClr>
          </a:lnRef>
          <a:fillRef idx="1">
            <a:schemeClr val="dk1"/>
          </a:fillRef>
          <a:effectRef idx="0">
            <a:schemeClr val="dk1"/>
          </a:effectRef>
          <a:fontRef idx="minor">
            <a:schemeClr val="lt1"/>
          </a:fontRef>
        </p:style>
        <p:txBody>
          <a:bodyPr>
            <a:normAutofit/>
          </a:bodyPr>
          <a:lstStyle/>
          <a:p>
            <a:pPr marL="411480" fontAlgn="auto">
              <a:lnSpc>
                <a:spcPct val="90000"/>
              </a:lnSpc>
              <a:spcAft>
                <a:spcPts val="0"/>
              </a:spcAft>
              <a:buFont typeface="Wingdings"/>
              <a:buChar char=""/>
              <a:defRPr/>
            </a:pPr>
            <a:r>
              <a:rPr lang="ru-RU" sz="2400" dirty="0" smtClean="0">
                <a:solidFill>
                  <a:srgbClr val="FFC000"/>
                </a:solidFill>
                <a:latin typeface="Segoe Print" pitchFamily="2" charset="0"/>
              </a:rPr>
              <a:t>В 1490–1494, во время обязательных для цехового подмастерья странствий по Рейну, Дюрер выполнил несколько станковых гравюр в духе поздней готики, иллюстрации к “Кораблю </a:t>
            </a:r>
            <a:r>
              <a:rPr lang="ru-RU" sz="2400" dirty="0" err="1" smtClean="0">
                <a:solidFill>
                  <a:srgbClr val="FFC000"/>
                </a:solidFill>
                <a:latin typeface="Segoe Print" pitchFamily="2" charset="0"/>
              </a:rPr>
              <a:t>дураков</a:t>
            </a:r>
            <a:r>
              <a:rPr lang="ru-RU" sz="2400" dirty="0" smtClean="0">
                <a:solidFill>
                  <a:srgbClr val="FFC000"/>
                </a:solidFill>
                <a:latin typeface="Segoe Print" pitchFamily="2" charset="0"/>
              </a:rPr>
              <a:t>” </a:t>
            </a:r>
            <a:r>
              <a:rPr lang="ru-RU" sz="2400" dirty="0" err="1" smtClean="0">
                <a:solidFill>
                  <a:srgbClr val="FFC000"/>
                </a:solidFill>
                <a:latin typeface="Segoe Print" pitchFamily="2" charset="0"/>
              </a:rPr>
              <a:t>С.Бранта</a:t>
            </a:r>
            <a:r>
              <a:rPr lang="ru-RU" sz="2400" dirty="0" smtClean="0">
                <a:solidFill>
                  <a:srgbClr val="FFC000"/>
                </a:solidFill>
                <a:latin typeface="Segoe Print" pitchFamily="2" charset="0"/>
              </a:rPr>
              <a:t> и др. </a:t>
            </a:r>
          </a:p>
          <a:p>
            <a:pPr marL="411480" fontAlgn="auto">
              <a:lnSpc>
                <a:spcPct val="90000"/>
              </a:lnSpc>
              <a:spcAft>
                <a:spcPts val="0"/>
              </a:spcAft>
              <a:buFont typeface="Wingdings"/>
              <a:buChar char=""/>
              <a:defRPr/>
            </a:pPr>
            <a:r>
              <a:rPr lang="ru-RU" sz="2400" dirty="0" smtClean="0">
                <a:solidFill>
                  <a:srgbClr val="FFC000"/>
                </a:solidFill>
                <a:latin typeface="Segoe Print" pitchFamily="2" charset="0"/>
              </a:rPr>
              <a:t>Вернувшись в 1494 в Нюрнберг, женился на </a:t>
            </a:r>
            <a:r>
              <a:rPr lang="ru-RU" sz="2400" dirty="0" err="1" smtClean="0">
                <a:solidFill>
                  <a:srgbClr val="FFC000"/>
                </a:solidFill>
                <a:latin typeface="Segoe Print" pitchFamily="2" charset="0"/>
              </a:rPr>
              <a:t>Агнесе</a:t>
            </a:r>
            <a:r>
              <a:rPr lang="ru-RU" sz="2400" dirty="0" smtClean="0">
                <a:solidFill>
                  <a:srgbClr val="FFC000"/>
                </a:solidFill>
                <a:latin typeface="Segoe Print" pitchFamily="2" charset="0"/>
              </a:rPr>
              <a:t> Фрей и открыл собственную мастерскую. Воздействие на Дюрера гуманистических учений, усилившееся в результате его первой поездки в Италию (1494–1495), проявилось в стремлении художника к овладению научными методами познания мира, к углубленному изучению натуры, в которой его внимание привлекали как самые, казалось бы, незначительные явления (“Куст травы”, 1503, собрание </a:t>
            </a:r>
            <a:r>
              <a:rPr lang="ru-RU" sz="2400" dirty="0" err="1" smtClean="0">
                <a:solidFill>
                  <a:srgbClr val="FFC000"/>
                </a:solidFill>
                <a:latin typeface="Segoe Print" pitchFamily="2" charset="0"/>
              </a:rPr>
              <a:t>Альбертина</a:t>
            </a:r>
            <a:r>
              <a:rPr lang="ru-RU" sz="2400" dirty="0" smtClean="0">
                <a:solidFill>
                  <a:srgbClr val="FFC000"/>
                </a:solidFill>
                <a:latin typeface="Segoe Print" pitchFamily="2" charset="0"/>
              </a:rPr>
              <a:t>, Вена), так и сложные проблемы связи в природе цвета и световоздушной среды (“Домик у пруда”, акварель, около 1495–1497, Британский музей, Лондон).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Девушка"/>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Прямоугольник 3"/>
          <p:cNvSpPr/>
          <p:nvPr/>
        </p:nvSpPr>
        <p:spPr>
          <a:xfrm>
            <a:off x="6967827" y="357166"/>
            <a:ext cx="2176173" cy="6463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3600" b="1" dirty="0">
                <a:ln/>
                <a:solidFill>
                  <a:schemeClr val="accent3"/>
                </a:solidFill>
                <a:latin typeface="Arial" pitchFamily="34" charset="0"/>
              </a:rPr>
              <a:t>Девушка</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4294967295"/>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pPr>
              <a:lnSpc>
                <a:spcPct val="80000"/>
              </a:lnSpc>
            </a:pPr>
            <a:r>
              <a:rPr lang="ru-RU" sz="2000" dirty="0" smtClean="0">
                <a:solidFill>
                  <a:srgbClr val="FFC000"/>
                </a:solidFill>
                <a:latin typeface="Segoe Print" pitchFamily="2" charset="0"/>
              </a:rPr>
              <a:t>Новое ренессансное понимание личности Дюрер утверждал в портретах этого периода (автопортрет, 1498, Прадо).</a:t>
            </a:r>
            <a:r>
              <a:rPr lang="ru-RU" sz="2000" dirty="0" smtClean="0">
                <a:solidFill>
                  <a:srgbClr val="FFC000"/>
                </a:solidFill>
                <a:latin typeface="Segoe Print" pitchFamily="2" charset="0"/>
                <a:hlinkClick r:id="rId2"/>
              </a:rPr>
              <a:t> </a:t>
            </a:r>
            <a:endParaRPr lang="ru-RU" sz="2000" dirty="0" smtClean="0">
              <a:solidFill>
                <a:srgbClr val="FFC000"/>
              </a:solidFill>
              <a:latin typeface="Segoe Print" pitchFamily="2" charset="0"/>
            </a:endParaRPr>
          </a:p>
          <a:p>
            <a:pPr>
              <a:lnSpc>
                <a:spcPct val="80000"/>
              </a:lnSpc>
            </a:pPr>
            <a:endParaRPr lang="ru-RU" sz="2000" dirty="0" smtClean="0">
              <a:solidFill>
                <a:srgbClr val="FFC000"/>
              </a:solidFill>
              <a:latin typeface="Segoe Print" pitchFamily="2" charset="0"/>
            </a:endParaRPr>
          </a:p>
          <a:p>
            <a:pPr>
              <a:lnSpc>
                <a:spcPct val="80000"/>
              </a:lnSpc>
            </a:pPr>
            <a:r>
              <a:rPr lang="ru-RU" sz="2000" dirty="0" smtClean="0">
                <a:solidFill>
                  <a:srgbClr val="FFC000"/>
                </a:solidFill>
                <a:latin typeface="Segoe Print" pitchFamily="2" charset="0"/>
              </a:rPr>
              <a:t>Настроения </a:t>
            </a:r>
            <a:r>
              <a:rPr lang="ru-RU" sz="2000" dirty="0" err="1" smtClean="0">
                <a:solidFill>
                  <a:srgbClr val="FFC000"/>
                </a:solidFill>
                <a:latin typeface="Segoe Print" pitchFamily="2" charset="0"/>
              </a:rPr>
              <a:t>предреформационной</a:t>
            </a:r>
            <a:r>
              <a:rPr lang="ru-RU" sz="2000" dirty="0" smtClean="0">
                <a:solidFill>
                  <a:srgbClr val="FFC000"/>
                </a:solidFill>
                <a:latin typeface="Segoe Print" pitchFamily="2" charset="0"/>
              </a:rPr>
              <a:t> эпохи, кануна мощных социальных и религиозных битв Дюрер выразил в серии гравюр на дереве “Апокалипсис” (1498), в художественном языке которой органично слились приемы немецкого позднеготического и итальянского ренессансного искусства. </a:t>
            </a:r>
          </a:p>
          <a:p>
            <a:pPr>
              <a:lnSpc>
                <a:spcPct val="80000"/>
              </a:lnSpc>
            </a:pPr>
            <a:endParaRPr lang="ru-RU" sz="2000" dirty="0" smtClean="0">
              <a:solidFill>
                <a:srgbClr val="FFC000"/>
              </a:solidFill>
              <a:latin typeface="Segoe Print" pitchFamily="2" charset="0"/>
            </a:endParaRPr>
          </a:p>
          <a:p>
            <a:pPr>
              <a:lnSpc>
                <a:spcPct val="80000"/>
              </a:lnSpc>
            </a:pPr>
            <a:r>
              <a:rPr lang="ru-RU" sz="2000" dirty="0" smtClean="0">
                <a:solidFill>
                  <a:srgbClr val="FFC000"/>
                </a:solidFill>
                <a:latin typeface="Segoe Print" pitchFamily="2" charset="0"/>
              </a:rPr>
              <a:t>Второе путешествие в Италию (1505–1507) еще более укрепило стремление Дюрера к ясности образов, упорядоченности композиционных построений (“Праздник четок”, 1506, Национальная галерея, Прага; “Портрет молодой женщины”, Музей искусств, Вена), внимательному изучению пропорций обнаженного человеческого тела (“Адам и Ева”, 1507, Прадо, Мадрид). При этом Дюрер не утратил (особенно в графике) зоркости наблюдения, предметной выразительности, жизненности и экспрессивности образов, свойственных искусству поздней готики (циклы гравюр на дереве “Большие Страсти”, около 1497–1511, “Жизнь Марии”, около 1502–1511, “Малые Страсти”, 1509–1511).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5" descr="Портрет молодого человека"/>
          <p:cNvPicPr>
            <a:picLocks noChangeAspect="1" noChangeArrowheads="1"/>
          </p:cNvPicPr>
          <p:nvPr/>
        </p:nvPicPr>
        <p:blipFill>
          <a:blip r:embed="rId2"/>
          <a:srcRect/>
          <a:stretch>
            <a:fillRect/>
          </a:stretch>
        </p:blipFill>
        <p:spPr bwMode="auto">
          <a:xfrm>
            <a:off x="0" y="0"/>
            <a:ext cx="9328150" cy="6858000"/>
          </a:xfrm>
          <a:prstGeom prst="rect">
            <a:avLst/>
          </a:prstGeom>
          <a:noFill/>
          <a:ln w="9525">
            <a:noFill/>
            <a:miter lim="800000"/>
            <a:headEnd/>
            <a:tailEnd/>
          </a:ln>
        </p:spPr>
      </p:pic>
      <p:sp>
        <p:nvSpPr>
          <p:cNvPr id="20483" name="Rectangle 6"/>
          <p:cNvSpPr>
            <a:spLocks noChangeArrowheads="1"/>
          </p:cNvSpPr>
          <p:nvPr/>
        </p:nvSpPr>
        <p:spPr bwMode="auto">
          <a:xfrm>
            <a:off x="0" y="0"/>
            <a:ext cx="5919826" cy="584775"/>
          </a:xfrm>
          <a:prstGeom prst="rect">
            <a:avLst/>
          </a:prstGeom>
          <a:noFill/>
          <a:ln w="9525">
            <a:noFill/>
            <a:miter lim="800000"/>
            <a:headEnd/>
            <a:tailEnd/>
          </a:ln>
        </p:spPr>
        <p:txBody>
          <a:bodyPr wrap="none" anchor="ct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defRPr/>
            </a:pPr>
            <a:r>
              <a:rPr lang="ru-RU" sz="3200" b="1" dirty="0">
                <a:ln/>
                <a:solidFill>
                  <a:schemeClr val="accent3"/>
                </a:solidFill>
                <a:latin typeface="Arial" pitchFamily="34" charset="0"/>
              </a:rPr>
              <a:t>Портрет молодого человека</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0" y="642918"/>
            <a:ext cx="9144000" cy="6215081"/>
          </a:xfrm>
        </p:spPr>
        <p:style>
          <a:lnRef idx="2">
            <a:schemeClr val="dk1">
              <a:shade val="50000"/>
            </a:schemeClr>
          </a:lnRef>
          <a:fillRef idx="1">
            <a:schemeClr val="dk1"/>
          </a:fillRef>
          <a:effectRef idx="0">
            <a:schemeClr val="dk1"/>
          </a:effectRef>
          <a:fontRef idx="minor">
            <a:schemeClr val="lt1"/>
          </a:fontRef>
        </p:style>
        <p:txBody>
          <a:bodyPr>
            <a:normAutofit/>
          </a:bodyPr>
          <a:lstStyle/>
          <a:p>
            <a:pPr marL="411480" fontAlgn="auto">
              <a:lnSpc>
                <a:spcPct val="80000"/>
              </a:lnSpc>
              <a:spcAft>
                <a:spcPts val="0"/>
              </a:spcAft>
              <a:buFont typeface="Wingdings"/>
              <a:buChar char=""/>
              <a:defRPr/>
            </a:pPr>
            <a:r>
              <a:rPr lang="ru-RU" sz="2000" dirty="0" smtClean="0"/>
              <a:t/>
            </a:r>
            <a:br>
              <a:rPr lang="ru-RU" sz="2000" dirty="0" smtClean="0"/>
            </a:br>
            <a:r>
              <a:rPr lang="ru-RU" sz="2000" dirty="0" smtClean="0">
                <a:solidFill>
                  <a:srgbClr val="FFC000"/>
                </a:solidFill>
                <a:latin typeface="Segoe Print" pitchFamily="2" charset="0"/>
              </a:rPr>
              <a:t>Дюрер был равно одарен как живописец, гравер и рисовальщик; рисунок и гравюра занимают у него большое, подчас даже ведущее место. </a:t>
            </a:r>
          </a:p>
          <a:p>
            <a:pPr marL="411480" fontAlgn="auto">
              <a:lnSpc>
                <a:spcPct val="80000"/>
              </a:lnSpc>
              <a:spcAft>
                <a:spcPts val="0"/>
              </a:spcAft>
              <a:buFont typeface="Wingdings"/>
              <a:buChar char=""/>
              <a:defRPr/>
            </a:pPr>
            <a:r>
              <a:rPr lang="ru-RU" sz="2000" dirty="0" smtClean="0">
                <a:solidFill>
                  <a:srgbClr val="FFC000"/>
                </a:solidFill>
                <a:latin typeface="Segoe Print" pitchFamily="2" charset="0"/>
              </a:rPr>
              <a:t>Наследие Дюрера-рисовальщика, насчитывающее более 900 листов, по обширности и многообразию может быть сопоставлено только с наследием Леонардо да Винчи. Рисование было, видимо, частью каждодневной жизни мастера. Он блестяще владел всеми известными тогда графическими техниками — </a:t>
            </a:r>
            <a:r>
              <a:rPr lang="ru-RU" sz="2000" u="sng" dirty="0" smtClean="0">
                <a:solidFill>
                  <a:srgbClr val="FFC000"/>
                </a:solidFill>
                <a:latin typeface="Segoe Print" pitchFamily="2" charset="0"/>
              </a:rPr>
              <a:t>от серебряного штифта и тростникового пера до итальянского карандаша, угля, акварели</a:t>
            </a:r>
            <a:r>
              <a:rPr lang="ru-RU" sz="2000" dirty="0" smtClean="0">
                <a:solidFill>
                  <a:srgbClr val="FFC000"/>
                </a:solidFill>
                <a:latin typeface="Segoe Print" pitchFamily="2" charset="0"/>
              </a:rPr>
              <a:t>. Как и для мастеров Италии, рисунок стал для него важнейшим этапом работы над композицией, включающим в себя эскизы, </a:t>
            </a:r>
            <a:r>
              <a:rPr lang="ru-RU" sz="2000" dirty="0" err="1" smtClean="0">
                <a:solidFill>
                  <a:srgbClr val="FFC000"/>
                </a:solidFill>
                <a:latin typeface="Segoe Print" pitchFamily="2" charset="0"/>
              </a:rPr>
              <a:t>штудии</a:t>
            </a:r>
            <a:r>
              <a:rPr lang="ru-RU" sz="2000" dirty="0" smtClean="0">
                <a:solidFill>
                  <a:srgbClr val="FFC000"/>
                </a:solidFill>
                <a:latin typeface="Segoe Print" pitchFamily="2" charset="0"/>
              </a:rPr>
              <a:t> голов, рук, ног, драпировок. Это инструмент изучения характерных типов — крестьян, нарядных кавалеров, </a:t>
            </a:r>
            <a:r>
              <a:rPr lang="ru-RU" sz="2000" dirty="0" err="1" smtClean="0">
                <a:solidFill>
                  <a:srgbClr val="FFC000"/>
                </a:solidFill>
                <a:latin typeface="Segoe Print" pitchFamily="2" charset="0"/>
              </a:rPr>
              <a:t>нюрнбергских</a:t>
            </a:r>
            <a:r>
              <a:rPr lang="ru-RU" sz="2000" dirty="0" smtClean="0">
                <a:solidFill>
                  <a:srgbClr val="FFC000"/>
                </a:solidFill>
                <a:latin typeface="Segoe Print" pitchFamily="2" charset="0"/>
              </a:rPr>
              <a:t> модниц. Его прославленные акварели «Кусок дерна» и «Заяц» (</a:t>
            </a:r>
            <a:r>
              <a:rPr lang="ru-RU" sz="2000" dirty="0" err="1" smtClean="0">
                <a:solidFill>
                  <a:srgbClr val="FFC000"/>
                </a:solidFill>
                <a:latin typeface="Segoe Print" pitchFamily="2" charset="0"/>
              </a:rPr>
              <a:t>Альбертина</a:t>
            </a:r>
            <a:r>
              <a:rPr lang="ru-RU" sz="2000" dirty="0" smtClean="0">
                <a:solidFill>
                  <a:srgbClr val="FFC000"/>
                </a:solidFill>
                <a:latin typeface="Segoe Print" pitchFamily="2" charset="0"/>
              </a:rPr>
              <a:t>, Вена) выполнены с такой пристальностью и холодноватой отстраненностью, что могли бы иллюстрировать научные кодексы. </a:t>
            </a:r>
          </a:p>
        </p:txBody>
      </p:sp>
      <p:sp>
        <p:nvSpPr>
          <p:cNvPr id="4" name="Прямоугольник 3"/>
          <p:cNvSpPr/>
          <p:nvPr/>
        </p:nvSpPr>
        <p:spPr>
          <a:xfrm>
            <a:off x="0" y="0"/>
            <a:ext cx="9144000" cy="6463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defRPr/>
            </a:pPr>
            <a:r>
              <a:rPr lang="ru-RU" sz="3600" b="1" dirty="0">
                <a:ln/>
                <a:solidFill>
                  <a:schemeClr val="accent3"/>
                </a:solidFill>
                <a:latin typeface="Arial" pitchFamily="34" charset="0"/>
              </a:rPr>
              <a:t>Рисунки</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Вид горы Арко, фрагмент (1500-1510) "/>
          <p:cNvPicPr>
            <a:picLocks noChangeAspect="1" noChangeArrowheads="1"/>
          </p:cNvPicPr>
          <p:nvPr/>
        </p:nvPicPr>
        <p:blipFill>
          <a:blip r:embed="rId2"/>
          <a:srcRect/>
          <a:stretch>
            <a:fillRect/>
          </a:stretch>
        </p:blipFill>
        <p:spPr bwMode="auto">
          <a:xfrm>
            <a:off x="0" y="0"/>
            <a:ext cx="9144000" cy="6907213"/>
          </a:xfrm>
          <a:prstGeom prst="rect">
            <a:avLst/>
          </a:prstGeom>
          <a:noFill/>
          <a:ln w="9525">
            <a:noFill/>
            <a:miter lim="800000"/>
            <a:headEnd/>
            <a:tailEnd/>
          </a:ln>
        </p:spPr>
      </p:pic>
      <p:sp>
        <p:nvSpPr>
          <p:cNvPr id="16387" name="Rectangle 6"/>
          <p:cNvSpPr>
            <a:spLocks noChangeArrowheads="1"/>
          </p:cNvSpPr>
          <p:nvPr/>
        </p:nvSpPr>
        <p:spPr bwMode="auto">
          <a:xfrm>
            <a:off x="468313" y="333375"/>
            <a:ext cx="4637087" cy="396875"/>
          </a:xfrm>
          <a:prstGeom prst="rect">
            <a:avLst/>
          </a:prstGeom>
          <a:noFill/>
          <a:ln w="9525">
            <a:noFill/>
            <a:miter lim="800000"/>
            <a:headEnd/>
            <a:tailEnd/>
          </a:ln>
        </p:spPr>
        <p:txBody>
          <a:bodyPr wrap="none" anchor="ctr">
            <a:spAutoFit/>
          </a:bodyPr>
          <a:lstStyle/>
          <a:p>
            <a:r>
              <a:rPr lang="ru-RU" sz="2000"/>
              <a:t>Вид горы Арко, фрагмент (1500-1510 </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890</Words>
  <PresentationFormat>Экран (4:3)</PresentationFormat>
  <Paragraphs>63</Paragraphs>
  <Slides>34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34</vt:i4>
      </vt:variant>
    </vt:vector>
  </HeadingPairs>
  <TitlesOfParts>
    <vt:vector size="35"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nukri</dc:creator>
  <cp:lastModifiedBy>nukri</cp:lastModifiedBy>
  <cp:revision>3</cp:revision>
  <dcterms:created xsi:type="dcterms:W3CDTF">2012-11-08T20:18:11Z</dcterms:created>
  <dcterms:modified xsi:type="dcterms:W3CDTF">2012-11-08T20:46:28Z</dcterms:modified>
</cp:coreProperties>
</file>