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4" r:id="rId2"/>
    <p:sldId id="256" r:id="rId3"/>
    <p:sldId id="257" r:id="rId4"/>
    <p:sldId id="258" r:id="rId5"/>
    <p:sldId id="259" r:id="rId6"/>
    <p:sldId id="260" r:id="rId7"/>
    <p:sldId id="303"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93" r:id="rId31"/>
    <p:sldId id="283" r:id="rId32"/>
    <p:sldId id="284" r:id="rId33"/>
    <p:sldId id="294" r:id="rId34"/>
    <p:sldId id="285" r:id="rId35"/>
    <p:sldId id="286" r:id="rId36"/>
    <p:sldId id="287" r:id="rId37"/>
    <p:sldId id="295" r:id="rId38"/>
    <p:sldId id="296" r:id="rId39"/>
    <p:sldId id="297" r:id="rId40"/>
    <p:sldId id="288" r:id="rId41"/>
    <p:sldId id="289" r:id="rId42"/>
    <p:sldId id="290" r:id="rId43"/>
    <p:sldId id="291" r:id="rId44"/>
    <p:sldId id="299" r:id="rId45"/>
    <p:sldId id="301" r:id="rId46"/>
    <p:sldId id="300" r:id="rId47"/>
    <p:sldId id="302" r:id="rId48"/>
    <p:sldId id="292"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2" d="100"/>
          <a:sy n="52" d="100"/>
        </p:scale>
        <p:origin x="-11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09.11.2012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Rubens_self_portrait.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2643174" y="5429264"/>
            <a:ext cx="3180679"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7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Rubens</a:t>
            </a:r>
            <a:endParaRPr lang="ru-RU"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nSpc>
                <a:spcPct val="80000"/>
              </a:lnSpc>
            </a:pPr>
            <a:endParaRPr lang="ru-RU" sz="2000" dirty="0" smtClean="0"/>
          </a:p>
          <a:p>
            <a:pPr>
              <a:lnSpc>
                <a:spcPct val="80000"/>
              </a:lnSpc>
            </a:pPr>
            <a:endParaRPr lang="ru-RU" sz="2000" dirty="0" smtClean="0"/>
          </a:p>
          <a:p>
            <a:pPr>
              <a:lnSpc>
                <a:spcPct val="80000"/>
              </a:lnSpc>
            </a:pPr>
            <a:endParaRPr lang="ru-RU" sz="2000" dirty="0" smtClean="0"/>
          </a:p>
          <a:p>
            <a:pPr>
              <a:lnSpc>
                <a:spcPct val="80000"/>
              </a:lnSpc>
            </a:pPr>
            <a:endParaRPr lang="ru-RU" sz="2000" dirty="0" smtClean="0"/>
          </a:p>
          <a:p>
            <a:pPr>
              <a:lnSpc>
                <a:spcPct val="80000"/>
              </a:lnSpc>
            </a:pPr>
            <a:r>
              <a:rPr lang="ru-RU" sz="2000" dirty="0" smtClean="0"/>
              <a:t> </a:t>
            </a:r>
            <a:r>
              <a:rPr lang="ru-RU" sz="2000" dirty="0">
                <a:solidFill>
                  <a:srgbClr val="FFC000"/>
                </a:solidFill>
                <a:latin typeface="Segoe Print" pitchFamily="2" charset="0"/>
              </a:rPr>
              <a:t>Желая, чтобы создаваемые по его картинам гравюры стилистически соответствовали оригиналам, передавая градациями черного и белого все особенности его живописи, или, говоря иначе, требуя от гравюры «эффекта картины», Рубенс внимательнейшим образом следил за самим процессом создания подготовительных рисунков, предназначавшихся для гравирования. К их изготовлению он привлекал обычно учеников и помощников своей живописной мастерской.</a:t>
            </a: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  Деятельность Рубенса на протяжении 1620-х годов поражает своей разносторонностью. Один лишь перечень основных ее направлений свидетельствует о поистине ренессансном богатстве его натуры. Он руководит работой граверов и живописцев своей обширной мастерской, оформляет книги самого разнообразного содержания для издательства </a:t>
            </a:r>
            <a:r>
              <a:rPr lang="ru-RU" sz="2000" dirty="0" err="1">
                <a:solidFill>
                  <a:srgbClr val="FFC000"/>
                </a:solidFill>
                <a:latin typeface="Segoe Print" pitchFamily="2" charset="0"/>
              </a:rPr>
              <a:t>Плантена</a:t>
            </a:r>
            <a:r>
              <a:rPr lang="ru-RU" sz="2000" dirty="0">
                <a:solidFill>
                  <a:srgbClr val="FFC000"/>
                </a:solidFill>
                <a:latin typeface="Segoe Print" pitchFamily="2" charset="0"/>
              </a:rPr>
              <a:t>, делает картоны для шпалер, выполняет проекты скульптурных рельефов и различных изделий художественного ремесла, задумывает вместе с </a:t>
            </a:r>
            <a:r>
              <a:rPr lang="ru-RU" sz="2000" dirty="0" err="1">
                <a:solidFill>
                  <a:srgbClr val="FFC000"/>
                </a:solidFill>
                <a:latin typeface="Segoe Print" pitchFamily="2" charset="0"/>
              </a:rPr>
              <a:t>Пейреском</a:t>
            </a:r>
            <a:r>
              <a:rPr lang="ru-RU" sz="2000" dirty="0">
                <a:solidFill>
                  <a:srgbClr val="FFC000"/>
                </a:solidFill>
                <a:latin typeface="Segoe Print" pitchFamily="2" charset="0"/>
              </a:rPr>
              <a:t> издание гравюр с античных гемм и камей, наконец, смолоду интересуясь архитектурой, выпускает в свет двухтомный увраж «Дворцы Генуи с их планами, фасадами и разрезами» (1622). </a:t>
            </a:r>
            <a:br>
              <a:rPr lang="ru-RU" sz="2000" dirty="0">
                <a:solidFill>
                  <a:srgbClr val="FFC000"/>
                </a:solidFill>
                <a:latin typeface="Segoe Print" pitchFamily="2" charset="0"/>
              </a:rPr>
            </a:br>
            <a:endParaRPr lang="ru-RU" sz="2000" dirty="0">
              <a:solidFill>
                <a:srgbClr val="FFC000"/>
              </a:solidFill>
              <a:latin typeface="Segoe Print" pitchFamily="2" charset="0"/>
            </a:endParaRPr>
          </a:p>
          <a:p>
            <a:pPr>
              <a:lnSpc>
                <a:spcPct val="80000"/>
              </a:lnSpc>
            </a:pPr>
            <a:endParaRPr lang="ru-RU" sz="2000" dirty="0"/>
          </a:p>
        </p:txBody>
      </p:sp>
      <p:sp>
        <p:nvSpPr>
          <p:cNvPr id="13316" name="WordArt 4"/>
          <p:cNvSpPr>
            <a:spLocks noChangeArrowheads="1" noChangeShapeType="1" noTextEdit="1"/>
          </p:cNvSpPr>
          <p:nvPr/>
        </p:nvSpPr>
        <p:spPr bwMode="auto">
          <a:xfrm>
            <a:off x="1" y="214290"/>
            <a:ext cx="9143999" cy="69215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fromWordArt="1">
            <a:prstTxWarp prst="textPlain">
              <a:avLst>
                <a:gd name="adj" fmla="val 50000"/>
              </a:avLst>
            </a:prstTxWarp>
          </a:bodyPr>
          <a:lstStyle/>
          <a:p>
            <a:r>
              <a:rPr lang="ru-RU" sz="3600" kern="10" dirty="0">
                <a:ln w="9525" cmpd="sng">
                  <a:solidFill>
                    <a:srgbClr val="FFFF00"/>
                  </a:solidFill>
                  <a:prstDash val="solid"/>
                  <a:round/>
                  <a:headEnd/>
                  <a:tailEnd/>
                </a:ln>
                <a:solidFill>
                  <a:srgbClr val="FF9900"/>
                </a:solidFill>
                <a:effectLst>
                  <a:outerShdw dist="53882" dir="2700000" algn="ctr" rotWithShape="0">
                    <a:srgbClr val="9999FF">
                      <a:alpha val="80000"/>
                    </a:srgbClr>
                  </a:outerShdw>
                </a:effectLst>
                <a:latin typeface="Impact"/>
              </a:rPr>
              <a:t>Гравюра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a:bodyPr>
          <a:lstStyle/>
          <a:p>
            <a:pPr>
              <a:lnSpc>
                <a:spcPct val="80000"/>
              </a:lnSpc>
            </a:pPr>
            <a:r>
              <a:rPr lang="ru-RU" sz="2000" dirty="0">
                <a:solidFill>
                  <a:srgbClr val="FFC000"/>
                </a:solidFill>
                <a:latin typeface="Segoe Print" pitchFamily="2" charset="0"/>
              </a:rPr>
              <a:t>В январе 1622 года Рубенс отправился в Париж, где с французской королевой Марией Медичи, матерью Людовика XIII, заключил договор на исполнение картин для двух галерей из нового Люксембургского дворца. Однако Рубенсу подчас приходилось отстаивать свои замыслы, противясь намерениям королевы. Вообще обстановка при французском дворе была не слишком благоприятной. </a:t>
            </a: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Удары судьбы один за другим обрушиваются на Рубенса; в 1623 году он переживает потерю дочери, а в 1626-м, вероятно от эпидемии чумы, свирепствовавшей тогда в Антверпене, умирает и его жена, Изабелла </a:t>
            </a:r>
            <a:r>
              <a:rPr lang="ru-RU" sz="2000" dirty="0" err="1">
                <a:solidFill>
                  <a:srgbClr val="FFC000"/>
                </a:solidFill>
                <a:latin typeface="Segoe Print" pitchFamily="2" charset="0"/>
              </a:rPr>
              <a:t>Брант</a:t>
            </a:r>
            <a:r>
              <a:rPr lang="ru-RU" sz="2000" dirty="0">
                <a:solidFill>
                  <a:srgbClr val="FFC000"/>
                </a:solidFill>
                <a:latin typeface="Segoe Print" pitchFamily="2" charset="0"/>
              </a:rPr>
              <a:t>. Тяжело переживая это новое горе, художник, чтобы как-то заглушить боль, глубоко погружается в пучину дипломатической деятельности. В 1627 году он едет с секретным поручением в Париж, а затем, под видом живописца, совершающего путешествие с целью изучения искусства, — в Голландию, где ведет тайные переговоры с поверенным английского министра герцога </a:t>
            </a:r>
            <a:r>
              <a:rPr lang="ru-RU" sz="2000" dirty="0" err="1">
                <a:solidFill>
                  <a:srgbClr val="FFC000"/>
                </a:solidFill>
                <a:latin typeface="Segoe Print" pitchFamily="2" charset="0"/>
              </a:rPr>
              <a:t>Бэкингема</a:t>
            </a:r>
            <a:r>
              <a:rPr lang="ru-RU" sz="2000" dirty="0">
                <a:solidFill>
                  <a:srgbClr val="FFC000"/>
                </a:solidFill>
                <a:latin typeface="Segoe Print" pitchFamily="2" charset="0"/>
              </a:rPr>
              <a:t>. В 1628 году Рубенс отправляется в Мадрид для встречи с испанским королем, а в 1629-м — в Лондон для завершения переговоров. В 1630 году многолетние усилия художника наконец венчает успех: мир между Испанией и Англией подписан..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0" y="0"/>
            <a:ext cx="9144000" cy="686341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endParaRPr lang="ru-RU" sz="2000" dirty="0" smtClean="0">
              <a:solidFill>
                <a:srgbClr val="FFC000"/>
              </a:solidFill>
              <a:latin typeface="Segoe Print" pitchFamily="2" charset="0"/>
            </a:endParaRPr>
          </a:p>
          <a:p>
            <a:endParaRPr lang="ru-RU" sz="2000" dirty="0" smtClean="0">
              <a:solidFill>
                <a:srgbClr val="FFC000"/>
              </a:solidFill>
              <a:latin typeface="Segoe Print" pitchFamily="2" charset="0"/>
            </a:endParaRPr>
          </a:p>
          <a:p>
            <a:endParaRPr lang="ru-RU" sz="2000" dirty="0" smtClean="0">
              <a:solidFill>
                <a:srgbClr val="FFC000"/>
              </a:solidFill>
              <a:latin typeface="Segoe Print" pitchFamily="2" charset="0"/>
            </a:endParaRPr>
          </a:p>
          <a:p>
            <a:r>
              <a:rPr lang="ru-RU" sz="2000" dirty="0" smtClean="0">
                <a:solidFill>
                  <a:srgbClr val="FFC000"/>
                </a:solidFill>
                <a:latin typeface="Segoe Print" pitchFamily="2" charset="0"/>
              </a:rPr>
              <a:t>Он </a:t>
            </a:r>
            <a:r>
              <a:rPr lang="ru-RU" sz="2000" dirty="0">
                <a:solidFill>
                  <a:srgbClr val="FFC000"/>
                </a:solidFill>
                <a:latin typeface="Segoe Print" pitchFamily="2" charset="0"/>
              </a:rPr>
              <a:t>вставал в четыре часа утра и слушал раннюю мессу, уверяя, что такое начало дня помогало ему сосредоточиться и ощутить необходимое для работы спокойствие духа. Затем он садился за мольберт, работая всегда в присутствии чтеца, читавшего ему вслух Плутарха, Тита Ливия или Сенеку. Как свидетельствовали современники, одновременно Рубенс мог «непринужденно беседовать с теми, кто приходил его навестить». </a:t>
            </a:r>
            <a:endParaRPr lang="ru-RU" sz="2000" dirty="0" smtClean="0">
              <a:solidFill>
                <a:srgbClr val="FFC000"/>
              </a:solidFill>
              <a:latin typeface="Segoe Print" pitchFamily="2" charset="0"/>
            </a:endParaRPr>
          </a:p>
          <a:p>
            <a:endParaRPr lang="ru-RU" sz="2000" dirty="0" smtClean="0">
              <a:solidFill>
                <a:srgbClr val="FFC000"/>
              </a:solidFill>
              <a:latin typeface="Segoe Print" pitchFamily="2" charset="0"/>
            </a:endParaRPr>
          </a:p>
          <a:p>
            <a:endParaRPr lang="ru-RU" sz="2000" dirty="0" smtClean="0">
              <a:solidFill>
                <a:srgbClr val="FFC000"/>
              </a:solidFill>
              <a:latin typeface="Segoe Print" pitchFamily="2" charset="0"/>
            </a:endParaRPr>
          </a:p>
          <a:p>
            <a:r>
              <a:rPr lang="ru-RU" sz="2000" dirty="0" smtClean="0">
                <a:solidFill>
                  <a:srgbClr val="FFC000"/>
                </a:solidFill>
                <a:latin typeface="Segoe Print" pitchFamily="2" charset="0"/>
              </a:rPr>
              <a:t>Так </a:t>
            </a:r>
            <a:r>
              <a:rPr lang="ru-RU" sz="2000" dirty="0">
                <a:solidFill>
                  <a:srgbClr val="FFC000"/>
                </a:solidFill>
                <a:latin typeface="Segoe Print" pitchFamily="2" charset="0"/>
              </a:rPr>
              <a:t>он работал «до пяти часов вечера, затем садился на коня и отправлялся на прогулку за город или на городские укрепления или как-либо иначе старался дать отдых своему уму». Остаток дня художник проводил в кругу семьи и друзей, «пришедших отужинать с ним вместе». Всему он предпочитал интересную беседу, чтение или занятия своими коллекциями. При всем разнообразии интересов художника, главной его страстью все же оставалась живопись. Недаром в одном из поздних писем он назвал именно ее своей «любимой профессией».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ChangeArrowheads="1"/>
          </p:cNvSpPr>
          <p:nvPr/>
        </p:nvSpPr>
        <p:spPr bwMode="auto">
          <a:xfrm>
            <a:off x="0" y="0"/>
            <a:ext cx="9144000" cy="686341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nchor="ctr">
            <a:spAutoFit/>
          </a:bodyPr>
          <a:lstStyle/>
          <a:p>
            <a:r>
              <a:rPr lang="ru-RU" sz="2000" dirty="0">
                <a:solidFill>
                  <a:srgbClr val="FFC000"/>
                </a:solidFill>
                <a:latin typeface="Segoe Print" pitchFamily="2" charset="0"/>
              </a:rPr>
              <a:t>Но аристократы, вроде богатейшего нидерландского вельможи герцога </a:t>
            </a:r>
            <a:r>
              <a:rPr lang="ru-RU" sz="2000" dirty="0" err="1">
                <a:solidFill>
                  <a:srgbClr val="FFC000"/>
                </a:solidFill>
                <a:latin typeface="Segoe Print" pitchFamily="2" charset="0"/>
              </a:rPr>
              <a:t>Арсхота</a:t>
            </a:r>
            <a:r>
              <a:rPr lang="ru-RU" sz="2000" dirty="0">
                <a:solidFill>
                  <a:srgbClr val="FFC000"/>
                </a:solidFill>
                <a:latin typeface="Segoe Print" pitchFamily="2" charset="0"/>
              </a:rPr>
              <a:t>, никогда не отказывали себе в удовольствии лишний раз унизить художника, давая ему понять, как надлежит вести себя с теми, кто стоит выше на общественной лестнице. В конце концов, потерпев в 1631—1632 годах неудачу в очередных переговорах по поводу возможности заключения перемирия с Голландией, Рубенс, «возненавидев дворы» и ощутив всю тщету своих усилий в мире, раздираемом противоречиями «железного века», оставляет дипломатическую деятельность, всецело отдавшись творчеству. </a:t>
            </a:r>
            <a:br>
              <a:rPr lang="ru-RU" sz="2000" dirty="0">
                <a:solidFill>
                  <a:srgbClr val="FFC000"/>
                </a:solidFill>
                <a:latin typeface="Segoe Print" pitchFamily="2" charset="0"/>
              </a:rPr>
            </a:br>
            <a:endParaRPr lang="ru-RU" sz="2000" dirty="0">
              <a:solidFill>
                <a:srgbClr val="FFC000"/>
              </a:solidFill>
              <a:latin typeface="Segoe Print" pitchFamily="2" charset="0"/>
            </a:endParaRPr>
          </a:p>
          <a:p>
            <a:r>
              <a:rPr lang="ru-RU" sz="2000" dirty="0">
                <a:solidFill>
                  <a:srgbClr val="FFC000"/>
                </a:solidFill>
                <a:latin typeface="Segoe Print" pitchFamily="2" charset="0"/>
              </a:rPr>
              <a:t>В декабре 1630 года художник вступает во второй брак, женившись на шестнадцатилетней Елене </a:t>
            </a:r>
            <a:r>
              <a:rPr lang="ru-RU" sz="2000" dirty="0" err="1">
                <a:solidFill>
                  <a:srgbClr val="FFC000"/>
                </a:solidFill>
                <a:latin typeface="Segoe Print" pitchFamily="2" charset="0"/>
              </a:rPr>
              <a:t>Фоурмент</a:t>
            </a:r>
            <a:r>
              <a:rPr lang="ru-RU" sz="2000" dirty="0">
                <a:solidFill>
                  <a:srgbClr val="FFC000"/>
                </a:solidFill>
                <a:latin typeface="Segoe Print" pitchFamily="2" charset="0"/>
              </a:rPr>
              <a:t>, младшей дочери богатого торговца шпалерами Даниеля </a:t>
            </a:r>
            <a:r>
              <a:rPr lang="ru-RU" sz="2000" dirty="0" err="1">
                <a:solidFill>
                  <a:srgbClr val="FFC000"/>
                </a:solidFill>
                <a:latin typeface="Segoe Print" pitchFamily="2" charset="0"/>
              </a:rPr>
              <a:t>Фоурмеита</a:t>
            </a:r>
            <a:r>
              <a:rPr lang="ru-RU" sz="2000" dirty="0">
                <a:solidFill>
                  <a:srgbClr val="FFC000"/>
                </a:solidFill>
                <a:latin typeface="Segoe Print" pitchFamily="2" charset="0"/>
              </a:rPr>
              <a:t>. «Я взял молодую жену, — писал он </a:t>
            </a:r>
            <a:r>
              <a:rPr lang="ru-RU" sz="2000" dirty="0" err="1">
                <a:solidFill>
                  <a:srgbClr val="FFC000"/>
                </a:solidFill>
                <a:latin typeface="Segoe Print" pitchFamily="2" charset="0"/>
              </a:rPr>
              <a:t>Пейреску</a:t>
            </a:r>
            <a:r>
              <a:rPr lang="ru-RU" sz="2000" dirty="0">
                <a:solidFill>
                  <a:srgbClr val="FFC000"/>
                </a:solidFill>
                <a:latin typeface="Segoe Print" pitchFamily="2" charset="0"/>
              </a:rPr>
              <a:t> 18 декабря 1634 года, — дочь честных горожан, хотя меня со всех сторон старались убедить сделать выбор при Дворе, но я испугался порока знати — гордыни, особенно свойственной этому полу. Я хотел иметь жену, которая бы не краснела, видя, что я берусь за кисти...» «Теперь, — добавлял в том же письме художник, — я спокойно живу с моей женой и детьми... и не стремлюсь ни к чему на свете, кроме мирной жизни».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pPr>
              <a:lnSpc>
                <a:spcPct val="80000"/>
              </a:lnSpc>
            </a:pPr>
            <a:r>
              <a:rPr lang="ru-RU" sz="2000" dirty="0" smtClean="0">
                <a:solidFill>
                  <a:srgbClr val="FFC000"/>
                </a:solidFill>
                <a:latin typeface="Segoe Print" pitchFamily="2" charset="0"/>
              </a:rPr>
              <a:t>Последние несколько лет Рубенс жил довольно уединенно, проводя большую часть года в купленном им в 1635 году поместье Стен с настоящим средневековым замком в живописной местности, расположенной между </a:t>
            </a:r>
            <a:r>
              <a:rPr lang="ru-RU" sz="2000" dirty="0" err="1" smtClean="0">
                <a:solidFill>
                  <a:srgbClr val="FFC000"/>
                </a:solidFill>
                <a:latin typeface="Segoe Print" pitchFamily="2" charset="0"/>
              </a:rPr>
              <a:t>Малином</a:t>
            </a:r>
            <a:r>
              <a:rPr lang="ru-RU" sz="2000" dirty="0" smtClean="0">
                <a:solidFill>
                  <a:srgbClr val="FFC000"/>
                </a:solidFill>
                <a:latin typeface="Segoe Print" pitchFamily="2" charset="0"/>
              </a:rPr>
              <a:t> и Антверпеном. Там он писал свои последние пейзажи, наблюдая жизнь окрестных сел, крестьянские праздники и гулянья. Но последние годы художника серьезно омрачала жестокая болезнь, приступы которой становились все сильнее и чаще и начиная с 1638 года подолгу мешали работать. И все же привычная активность не покидала Рубенса до последнего дня жизни. Он продолжал руководить своими помощниками, заботился об учениках, а когда уже не смог держать в руках перо, диктовал письма. Его дух оставался стойким, и жизнеутверждающий характер последних произведений мастера — лучшее тому подтверждение. </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30 мая 1640 года произошло неотвратимое: Рубенс скончался от паралича сердца. </a:t>
            </a:r>
            <a:endParaRPr lang="ru-RU" sz="2000" dirty="0">
              <a:solidFill>
                <a:srgbClr val="FFC000"/>
              </a:solidFill>
              <a:latin typeface="Segoe Print" pitchFamily="2" charset="0"/>
            </a:endParaRPr>
          </a:p>
        </p:txBody>
      </p:sp>
      <p:sp>
        <p:nvSpPr>
          <p:cNvPr id="11269" name="Rectangle 5"/>
          <p:cNvSpPr>
            <a:spLocks noChangeArrowheads="1"/>
          </p:cNvSpPr>
          <p:nvPr/>
        </p:nvSpPr>
        <p:spPr bwMode="auto">
          <a:xfrm>
            <a:off x="0" y="4611231"/>
            <a:ext cx="9144000" cy="2246769"/>
          </a:xfrm>
          <a:prstGeom prst="rect">
            <a:avLst/>
          </a:prstGeom>
          <a:noFill/>
          <a:ln w="9525">
            <a:noFill/>
            <a:miter lim="800000"/>
            <a:headEnd/>
            <a:tailEnd/>
          </a:ln>
          <a:effectLst/>
        </p:spPr>
        <p:txBody>
          <a:bodyPr wrap="square" anchor="ctr">
            <a:spAutoFit/>
          </a:bodyPr>
          <a:lstStyle/>
          <a:p>
            <a:r>
              <a:rPr lang="ru-RU" sz="2000" dirty="0" smtClean="0">
                <a:solidFill>
                  <a:srgbClr val="FFC000"/>
                </a:solidFill>
                <a:latin typeface="Segoe Print" pitchFamily="2" charset="0"/>
              </a:rPr>
              <a:t>Дала тебе краски свои Ирида сама и Аврора,</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Ночь дала мрак, Аполлон — яркие света лучи.</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Ты же, Рубенс, дал жизнь и душу всем этим фигурам,</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Кистью ты оживил краски, и тени, и свет.</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Ныне злобная смерть погубить тебя хочет. Напрасно!</a:t>
            </a:r>
            <a:br>
              <a:rPr lang="ru-RU" sz="2000" dirty="0" smtClean="0">
                <a:solidFill>
                  <a:srgbClr val="FFC000"/>
                </a:solidFill>
                <a:latin typeface="Segoe Print" pitchFamily="2" charset="0"/>
              </a:rPr>
            </a:br>
            <a:r>
              <a:rPr lang="ru-RU" sz="2000" dirty="0" smtClean="0">
                <a:solidFill>
                  <a:srgbClr val="FFC000"/>
                </a:solidFill>
                <a:latin typeface="Segoe Print" pitchFamily="2" charset="0"/>
              </a:rPr>
              <a:t>Жив ты! в красках твоих жизнь пламенеет сама. </a:t>
            </a:r>
          </a:p>
          <a:p>
            <a:r>
              <a:rPr lang="ru-RU" sz="2000" dirty="0" smtClean="0">
                <a:solidFill>
                  <a:srgbClr val="FFC000"/>
                </a:solidFill>
                <a:latin typeface="Segoe Print" pitchFamily="2" charset="0"/>
              </a:rPr>
              <a:t>                                                                 </a:t>
            </a:r>
            <a:r>
              <a:rPr lang="ru-RU" sz="2000" dirty="0" err="1">
                <a:solidFill>
                  <a:srgbClr val="FFC000"/>
                </a:solidFill>
                <a:latin typeface="Segoe Print" pitchFamily="2" charset="0"/>
              </a:rPr>
              <a:t>Беллори</a:t>
            </a:r>
            <a:endParaRPr lang="ru-RU" sz="2000" dirty="0">
              <a:solidFill>
                <a:srgbClr val="FFC000"/>
              </a:solidFill>
              <a:latin typeface="Segoe Print" pitchFamily="2"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5" descr="Портрет Изабеллы Брант"/>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6086" name="Rectangle 6"/>
          <p:cNvSpPr>
            <a:spLocks noChangeArrowheads="1"/>
          </p:cNvSpPr>
          <p:nvPr/>
        </p:nvSpPr>
        <p:spPr bwMode="auto">
          <a:xfrm>
            <a:off x="6084888" y="2565400"/>
            <a:ext cx="1603375" cy="1200329"/>
          </a:xfrm>
          <a:prstGeom prst="rect">
            <a:avLst/>
          </a:prstGeom>
          <a:noFill/>
          <a:ln w="9525">
            <a:noFill/>
            <a:miter lim="800000"/>
            <a:headEnd/>
            <a:tailEnd/>
          </a:ln>
          <a:effectLst/>
        </p:spPr>
        <p:txBody>
          <a:bodyPr anchor="ctr">
            <a:spAutoFit/>
          </a:bodyPr>
          <a:lstStyle/>
          <a:p>
            <a:r>
              <a:rPr lang="ru-RU" dirty="0">
                <a:solidFill>
                  <a:srgbClr val="FFC000"/>
                </a:solidFill>
                <a:latin typeface="Segoe Print" pitchFamily="2" charset="0"/>
              </a:rPr>
              <a:t>Портрет Изабеллы </a:t>
            </a:r>
            <a:r>
              <a:rPr lang="ru-RU" dirty="0" err="1">
                <a:solidFill>
                  <a:srgbClr val="FFC000"/>
                </a:solidFill>
                <a:latin typeface="Segoe Print" pitchFamily="2" charset="0"/>
              </a:rPr>
              <a:t>Брант</a:t>
            </a:r>
            <a:r>
              <a:rPr lang="ru-RU" dirty="0">
                <a:solidFill>
                  <a:srgbClr val="FFC000"/>
                </a:solidFill>
                <a:latin typeface="Segoe Print" pitchFamily="2" charset="0"/>
              </a:rPr>
              <a:t> 1610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5" descr="Рубенс"/>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3558" name="Text Box 6"/>
          <p:cNvSpPr txBox="1">
            <a:spLocks noChangeArrowheads="1"/>
          </p:cNvSpPr>
          <p:nvPr/>
        </p:nvSpPr>
        <p:spPr bwMode="auto">
          <a:xfrm>
            <a:off x="5508625" y="2420938"/>
            <a:ext cx="3563796" cy="2031325"/>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Автопортрет Рубенса с </a:t>
            </a:r>
          </a:p>
          <a:p>
            <a:r>
              <a:rPr lang="ru-RU" b="1" dirty="0">
                <a:solidFill>
                  <a:srgbClr val="FFC000"/>
                </a:solidFill>
                <a:latin typeface="Segoe Print" pitchFamily="2" charset="0"/>
              </a:rPr>
              <a:t>первой женой, </a:t>
            </a:r>
          </a:p>
          <a:p>
            <a:r>
              <a:rPr lang="ru-RU" b="1" dirty="0">
                <a:solidFill>
                  <a:srgbClr val="FFC000"/>
                </a:solidFill>
                <a:latin typeface="Segoe Print" pitchFamily="2" charset="0"/>
              </a:rPr>
              <a:t>Изабеллой Брандт, </a:t>
            </a:r>
          </a:p>
          <a:p>
            <a:r>
              <a:rPr lang="ru-RU" b="1" dirty="0">
                <a:solidFill>
                  <a:srgbClr val="FFC000"/>
                </a:solidFill>
                <a:latin typeface="Segoe Print" pitchFamily="2" charset="0"/>
              </a:rPr>
              <a:t>1609-1610.</a:t>
            </a:r>
            <a:br>
              <a:rPr lang="ru-RU" b="1" dirty="0">
                <a:solidFill>
                  <a:srgbClr val="FFC000"/>
                </a:solidFill>
                <a:latin typeface="Segoe Print" pitchFamily="2" charset="0"/>
              </a:rPr>
            </a:br>
            <a:r>
              <a:rPr lang="ru-RU" b="1" dirty="0">
                <a:solidFill>
                  <a:srgbClr val="FFC000"/>
                </a:solidFill>
                <a:latin typeface="Segoe Print" pitchFamily="2" charset="0"/>
              </a:rPr>
              <a:t>Холст, масло, 178х136. </a:t>
            </a:r>
          </a:p>
          <a:p>
            <a:r>
              <a:rPr lang="ru-RU" b="1" dirty="0">
                <a:solidFill>
                  <a:srgbClr val="FFC000"/>
                </a:solidFill>
                <a:latin typeface="Segoe Print" pitchFamily="2" charset="0"/>
              </a:rPr>
              <a:t>Альт Пинакотека, Мюнхен</a:t>
            </a: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7" name="Picture 5" descr="rubens_08"/>
          <p:cNvPicPr>
            <a:picLocks noChangeAspect="1" noChangeArrowheads="1"/>
          </p:cNvPicPr>
          <p:nvPr/>
        </p:nvPicPr>
        <p:blipFill>
          <a:blip r:embed="rId2"/>
          <a:srcRect/>
          <a:stretch>
            <a:fillRect/>
          </a:stretch>
        </p:blipFill>
        <p:spPr bwMode="auto">
          <a:xfrm>
            <a:off x="0" y="-149225"/>
            <a:ext cx="9144000" cy="7007225"/>
          </a:xfrm>
          <a:prstGeom prst="rect">
            <a:avLst/>
          </a:prstGeom>
          <a:noFill/>
        </p:spPr>
      </p:pic>
      <p:sp>
        <p:nvSpPr>
          <p:cNvPr id="54278" name="Rectangle 6"/>
          <p:cNvSpPr>
            <a:spLocks noChangeArrowheads="1"/>
          </p:cNvSpPr>
          <p:nvPr/>
        </p:nvSpPr>
        <p:spPr bwMode="auto">
          <a:xfrm>
            <a:off x="4787900" y="2967038"/>
            <a:ext cx="4067175" cy="701675"/>
          </a:xfrm>
          <a:prstGeom prst="rect">
            <a:avLst/>
          </a:prstGeom>
          <a:noFill/>
          <a:ln w="9525">
            <a:noFill/>
            <a:miter lim="800000"/>
            <a:headEnd/>
            <a:tailEnd/>
          </a:ln>
          <a:effectLst/>
        </p:spPr>
        <p:txBody>
          <a:bodyPr anchor="ctr">
            <a:spAutoFit/>
          </a:bodyPr>
          <a:lstStyle/>
          <a:p>
            <a:r>
              <a:rPr lang="ru-RU" sz="2000" dirty="0">
                <a:solidFill>
                  <a:srgbClr val="FFC000"/>
                </a:solidFill>
                <a:latin typeface="Segoe Print" pitchFamily="2" charset="0"/>
              </a:rPr>
              <a:t>Мария </a:t>
            </a:r>
            <a:r>
              <a:rPr lang="ru-RU" sz="2000" dirty="0" err="1">
                <a:solidFill>
                  <a:srgbClr val="FFC000"/>
                </a:solidFill>
                <a:latin typeface="Segoe Print" pitchFamily="2" charset="0"/>
              </a:rPr>
              <a:t>Паллавичино</a:t>
            </a:r>
            <a:r>
              <a:rPr lang="ru-RU" sz="2000" dirty="0">
                <a:solidFill>
                  <a:srgbClr val="FFC000"/>
                </a:solidFill>
                <a:latin typeface="Segoe Print" pitchFamily="2" charset="0"/>
              </a:rPr>
              <a:t/>
            </a:r>
            <a:br>
              <a:rPr lang="ru-RU" sz="2000" dirty="0">
                <a:solidFill>
                  <a:srgbClr val="FFC000"/>
                </a:solidFill>
                <a:latin typeface="Segoe Print" pitchFamily="2" charset="0"/>
              </a:rPr>
            </a:br>
            <a:r>
              <a:rPr lang="ru-RU" sz="2000" dirty="0">
                <a:solidFill>
                  <a:srgbClr val="FFC000"/>
                </a:solidFill>
                <a:latin typeface="Segoe Print" pitchFamily="2" charset="0"/>
              </a:rPr>
              <a:t>1606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7" name="Picture 5" descr="правительница Нидерландов"/>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8438" name="Text Box 6"/>
          <p:cNvSpPr txBox="1">
            <a:spLocks noChangeArrowheads="1"/>
          </p:cNvSpPr>
          <p:nvPr/>
        </p:nvSpPr>
        <p:spPr bwMode="auto">
          <a:xfrm>
            <a:off x="5724525" y="1989138"/>
            <a:ext cx="3062317" cy="923330"/>
          </a:xfrm>
          <a:prstGeom prst="rect">
            <a:avLst/>
          </a:prstGeom>
          <a:noFill/>
          <a:ln w="9525">
            <a:noFill/>
            <a:miter lim="800000"/>
            <a:headEnd/>
            <a:tailEnd/>
          </a:ln>
          <a:effectLst/>
        </p:spPr>
        <p:txBody>
          <a:bodyPr wrap="square">
            <a:spAutoFit/>
          </a:bodyPr>
          <a:lstStyle/>
          <a:p>
            <a:r>
              <a:rPr lang="ru-RU" b="1" dirty="0">
                <a:solidFill>
                  <a:srgbClr val="FFC000"/>
                </a:solidFill>
                <a:latin typeface="Segoe Print" pitchFamily="2" charset="0"/>
              </a:rPr>
              <a:t>Питер </a:t>
            </a:r>
            <a:r>
              <a:rPr lang="ru-RU" b="1" dirty="0" err="1">
                <a:solidFill>
                  <a:srgbClr val="FFC000"/>
                </a:solidFill>
                <a:latin typeface="Segoe Print" pitchFamily="2" charset="0"/>
              </a:rPr>
              <a:t>Пауль</a:t>
            </a:r>
            <a:r>
              <a:rPr lang="ru-RU" b="1" dirty="0">
                <a:solidFill>
                  <a:srgbClr val="FFC000"/>
                </a:solidFill>
                <a:latin typeface="Segoe Print" pitchFamily="2" charset="0"/>
              </a:rPr>
              <a:t> Рубенс. </a:t>
            </a:r>
          </a:p>
          <a:p>
            <a:r>
              <a:rPr lang="ru-RU" b="1" dirty="0">
                <a:solidFill>
                  <a:srgbClr val="FFC000"/>
                </a:solidFill>
                <a:latin typeface="Segoe Print" pitchFamily="2" charset="0"/>
              </a:rPr>
              <a:t>Портрет камеристки,1625</a:t>
            </a:r>
            <a:endParaRPr lang="ru-RU" dirty="0">
              <a:solidFill>
                <a:srgbClr val="FFC000"/>
              </a:solidFill>
              <a:latin typeface="Segoe Print"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5" name="Picture 5" descr="rubens_0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1206" name="Rectangle 6"/>
          <p:cNvSpPr>
            <a:spLocks noChangeArrowheads="1"/>
          </p:cNvSpPr>
          <p:nvPr/>
        </p:nvSpPr>
        <p:spPr bwMode="auto">
          <a:xfrm>
            <a:off x="4143372" y="5534561"/>
            <a:ext cx="4572000" cy="1323439"/>
          </a:xfrm>
          <a:prstGeom prst="rect">
            <a:avLst/>
          </a:prstGeom>
          <a:noFill/>
          <a:ln w="9525">
            <a:noFill/>
            <a:miter lim="800000"/>
            <a:headEnd/>
            <a:tailEnd/>
          </a:ln>
          <a:effectLst/>
        </p:spPr>
        <p:txBody>
          <a:bodyPr anchor="ctr">
            <a:spAutoFit/>
          </a:bodyPr>
          <a:lstStyle/>
          <a:p>
            <a:r>
              <a:rPr lang="ru-RU" sz="2000" dirty="0">
                <a:solidFill>
                  <a:srgbClr val="FFC000"/>
                </a:solidFill>
                <a:latin typeface="Segoe Print" pitchFamily="2" charset="0"/>
              </a:rPr>
              <a:t>Маркиза </a:t>
            </a:r>
            <a:r>
              <a:rPr lang="ru-RU" sz="2000" dirty="0" err="1">
                <a:solidFill>
                  <a:srgbClr val="FFC000"/>
                </a:solidFill>
                <a:latin typeface="Segoe Print" pitchFamily="2" charset="0"/>
              </a:rPr>
              <a:t>Бригитта</a:t>
            </a:r>
            <a:r>
              <a:rPr lang="ru-RU" sz="2000" dirty="0">
                <a:solidFill>
                  <a:srgbClr val="FFC000"/>
                </a:solidFill>
                <a:latin typeface="Segoe Print" pitchFamily="2" charset="0"/>
              </a:rPr>
              <a:t> </a:t>
            </a:r>
            <a:r>
              <a:rPr lang="ru-RU" sz="2000" dirty="0" err="1">
                <a:solidFill>
                  <a:srgbClr val="FFC000"/>
                </a:solidFill>
                <a:latin typeface="Segoe Print" pitchFamily="2" charset="0"/>
              </a:rPr>
              <a:t>Спинола</a:t>
            </a:r>
            <a:r>
              <a:rPr lang="ru-RU" sz="2000" dirty="0">
                <a:solidFill>
                  <a:srgbClr val="FFC000"/>
                </a:solidFill>
                <a:latin typeface="Segoe Print" pitchFamily="2" charset="0"/>
              </a:rPr>
              <a:t> </a:t>
            </a:r>
            <a:r>
              <a:rPr lang="ru-RU" sz="2000" dirty="0" err="1">
                <a:solidFill>
                  <a:srgbClr val="FFC000"/>
                </a:solidFill>
                <a:latin typeface="Segoe Print" pitchFamily="2" charset="0"/>
              </a:rPr>
              <a:t>Дориа</a:t>
            </a:r>
            <a:r>
              <a:rPr lang="ru-RU" sz="2000" dirty="0">
                <a:solidFill>
                  <a:srgbClr val="FFC000"/>
                </a:solidFill>
                <a:latin typeface="Segoe Print" pitchFamily="2" charset="0"/>
              </a:rPr>
              <a:t/>
            </a:r>
            <a:br>
              <a:rPr lang="ru-RU" sz="2000" dirty="0">
                <a:solidFill>
                  <a:srgbClr val="FFC000"/>
                </a:solidFill>
                <a:latin typeface="Segoe Print" pitchFamily="2" charset="0"/>
              </a:rPr>
            </a:br>
            <a:r>
              <a:rPr lang="ru-RU" sz="2000" dirty="0">
                <a:solidFill>
                  <a:srgbClr val="FFC000"/>
                </a:solidFill>
                <a:latin typeface="Segoe Print" pitchFamily="2" charset="0"/>
              </a:rPr>
              <a:t>1606, Галерея искусства</a:t>
            </a:r>
            <a:r>
              <a:rPr lang="ru-RU" sz="2000" dirty="0">
                <a:solidFill>
                  <a:srgbClr val="FFC000"/>
                </a:solidFill>
              </a:rPr>
              <a:t>, Вашингтон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descr="автопортрет"/>
          <p:cNvPicPr>
            <a:picLocks noChangeAspect="1" noChangeArrowheads="1"/>
          </p:cNvPicPr>
          <p:nvPr/>
        </p:nvPicPr>
        <p:blipFill>
          <a:blip r:embed="rId2"/>
          <a:srcRect/>
          <a:stretch>
            <a:fillRect/>
          </a:stretch>
        </p:blipFill>
        <p:spPr bwMode="auto">
          <a:xfrm>
            <a:off x="0" y="0"/>
            <a:ext cx="9144000" cy="6913563"/>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5" descr="Мария Медичи"/>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9462" name="Text Box 6"/>
          <p:cNvSpPr txBox="1">
            <a:spLocks noChangeArrowheads="1"/>
          </p:cNvSpPr>
          <p:nvPr/>
        </p:nvSpPr>
        <p:spPr bwMode="auto">
          <a:xfrm>
            <a:off x="4857752" y="5357826"/>
            <a:ext cx="3778599" cy="923330"/>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Питер </a:t>
            </a:r>
            <a:r>
              <a:rPr lang="ru-RU" b="1" dirty="0" err="1">
                <a:solidFill>
                  <a:srgbClr val="FFC000"/>
                </a:solidFill>
                <a:latin typeface="Segoe Print" pitchFamily="2" charset="0"/>
              </a:rPr>
              <a:t>Пауль</a:t>
            </a:r>
            <a:r>
              <a:rPr lang="ru-RU" b="1" dirty="0">
                <a:solidFill>
                  <a:srgbClr val="FFC000"/>
                </a:solidFill>
                <a:latin typeface="Segoe Print" pitchFamily="2" charset="0"/>
              </a:rPr>
              <a:t> Рубенс. </a:t>
            </a:r>
          </a:p>
          <a:p>
            <a:r>
              <a:rPr lang="ru-RU" b="1" dirty="0">
                <a:solidFill>
                  <a:srgbClr val="FFC000"/>
                </a:solidFill>
                <a:latin typeface="Segoe Print" pitchFamily="2" charset="0"/>
              </a:rPr>
              <a:t>Портрет королевы Франции </a:t>
            </a:r>
          </a:p>
          <a:p>
            <a:r>
              <a:rPr lang="ru-RU" b="1" dirty="0">
                <a:solidFill>
                  <a:srgbClr val="FFC000"/>
                </a:solidFill>
                <a:latin typeface="Segoe Print" pitchFamily="2" charset="0"/>
              </a:rPr>
              <a:t>Марии Медичи, 1622</a:t>
            </a:r>
            <a:r>
              <a:rPr lang="ru-RU" dirty="0">
                <a:solidFill>
                  <a:srgbClr val="FFC000"/>
                </a:solidFill>
                <a:latin typeface="Segoe Print" pitchFamily="2" charset="0"/>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5" name="Picture 5" descr="rubens_28"/>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6326" name="Text Box 6"/>
          <p:cNvSpPr txBox="1">
            <a:spLocks noChangeArrowheads="1"/>
          </p:cNvSpPr>
          <p:nvPr/>
        </p:nvSpPr>
        <p:spPr bwMode="auto">
          <a:xfrm>
            <a:off x="5000628" y="357166"/>
            <a:ext cx="3433953" cy="400110"/>
          </a:xfrm>
          <a:prstGeom prst="rect">
            <a:avLst/>
          </a:prstGeom>
          <a:noFill/>
          <a:ln w="9525">
            <a:noFill/>
            <a:miter lim="800000"/>
            <a:headEnd/>
            <a:tailEnd/>
          </a:ln>
          <a:effectLst/>
        </p:spPr>
        <p:txBody>
          <a:bodyPr wrap="none">
            <a:spAutoFit/>
          </a:bodyPr>
          <a:lstStyle/>
          <a:p>
            <a:r>
              <a:rPr lang="ru-RU" sz="2000" dirty="0">
                <a:solidFill>
                  <a:srgbClr val="FFC000"/>
                </a:solidFill>
                <a:latin typeface="Segoe Print" pitchFamily="2" charset="0"/>
              </a:rPr>
              <a:t>Анна </a:t>
            </a:r>
            <a:r>
              <a:rPr lang="ru-RU" sz="2000" dirty="0" err="1">
                <a:solidFill>
                  <a:srgbClr val="FFC000"/>
                </a:solidFill>
                <a:latin typeface="Segoe Print" pitchFamily="2" charset="0"/>
              </a:rPr>
              <a:t>Австийская</a:t>
            </a:r>
            <a:r>
              <a:rPr lang="ru-RU" sz="2000" dirty="0">
                <a:solidFill>
                  <a:srgbClr val="FFC000"/>
                </a:solidFill>
                <a:latin typeface="Segoe Print" pitchFamily="2" charset="0"/>
              </a:rPr>
              <a:t> 1622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1" name="Picture 5" descr="rubens_2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5302" name="Rectangle 6"/>
          <p:cNvSpPr>
            <a:spLocks noChangeArrowheads="1"/>
          </p:cNvSpPr>
          <p:nvPr/>
        </p:nvSpPr>
        <p:spPr bwMode="auto">
          <a:xfrm>
            <a:off x="6156325" y="2941638"/>
            <a:ext cx="2987675" cy="976312"/>
          </a:xfrm>
          <a:prstGeom prst="rect">
            <a:avLst/>
          </a:prstGeom>
          <a:noFill/>
          <a:ln w="9525">
            <a:noFill/>
            <a:miter lim="800000"/>
            <a:headEnd/>
            <a:tailEnd/>
          </a:ln>
          <a:effectLst/>
        </p:spPr>
        <p:txBody>
          <a:bodyPr anchor="ctr">
            <a:spAutoFit/>
          </a:bodyPr>
          <a:lstStyle/>
          <a:p>
            <a:r>
              <a:rPr lang="ru-RU" dirty="0"/>
              <a:t/>
            </a:r>
            <a:br>
              <a:rPr lang="ru-RU" dirty="0"/>
            </a:br>
            <a:r>
              <a:rPr lang="ru-RU" sz="2000" dirty="0">
                <a:solidFill>
                  <a:srgbClr val="FFC000"/>
                </a:solidFill>
                <a:latin typeface="Segoe Print" pitchFamily="2" charset="0"/>
              </a:rPr>
              <a:t>Ночная история </a:t>
            </a:r>
          </a:p>
          <a:p>
            <a:r>
              <a:rPr lang="ru-RU" sz="2000" dirty="0">
                <a:solidFill>
                  <a:srgbClr val="FFC000"/>
                </a:solidFill>
                <a:latin typeface="Segoe Print" pitchFamily="2" charset="0"/>
              </a:rPr>
              <a:t>1616-1617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9" name="Picture 5" descr="Рубенс"/>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510" name="Text Box 6"/>
          <p:cNvSpPr txBox="1">
            <a:spLocks noChangeArrowheads="1"/>
          </p:cNvSpPr>
          <p:nvPr/>
        </p:nvSpPr>
        <p:spPr bwMode="auto">
          <a:xfrm>
            <a:off x="5435600" y="2060575"/>
            <a:ext cx="4033476" cy="2031325"/>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Автопортрет Рубенса, 1628. </a:t>
            </a:r>
          </a:p>
          <a:p>
            <a:r>
              <a:rPr lang="ru-RU" b="1" dirty="0">
                <a:solidFill>
                  <a:srgbClr val="FFC000"/>
                </a:solidFill>
                <a:latin typeface="Segoe Print" pitchFamily="2" charset="0"/>
              </a:rPr>
              <a:t>Холст, масло.</a:t>
            </a:r>
            <a:br>
              <a:rPr lang="ru-RU" b="1" dirty="0">
                <a:solidFill>
                  <a:srgbClr val="FFC000"/>
                </a:solidFill>
                <a:latin typeface="Segoe Print" pitchFamily="2" charset="0"/>
              </a:rPr>
            </a:br>
            <a:r>
              <a:rPr lang="ru-RU" b="1" dirty="0">
                <a:solidFill>
                  <a:srgbClr val="FFC000"/>
                </a:solidFill>
                <a:latin typeface="Segoe Print" pitchFamily="2" charset="0"/>
              </a:rPr>
              <a:t>Галерея Уффици, </a:t>
            </a:r>
          </a:p>
          <a:p>
            <a:r>
              <a:rPr lang="ru-RU" b="1" dirty="0">
                <a:solidFill>
                  <a:srgbClr val="FFC000"/>
                </a:solidFill>
                <a:latin typeface="Segoe Print" pitchFamily="2" charset="0"/>
              </a:rPr>
              <a:t>Флоренция, Италия</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5" descr="дети художник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7654" name="Rectangle 6"/>
          <p:cNvSpPr>
            <a:spLocks noChangeArrowheads="1"/>
          </p:cNvSpPr>
          <p:nvPr/>
        </p:nvSpPr>
        <p:spPr bwMode="auto">
          <a:xfrm>
            <a:off x="5177850" y="0"/>
            <a:ext cx="3966150" cy="2031325"/>
          </a:xfrm>
          <a:prstGeom prst="rect">
            <a:avLst/>
          </a:prstGeom>
          <a:noFill/>
          <a:ln w="9525">
            <a:noFill/>
            <a:miter lim="800000"/>
            <a:headEnd/>
            <a:tailEnd/>
          </a:ln>
          <a:effectLst/>
        </p:spPr>
        <p:txBody>
          <a:bodyPr wrap="none" anchor="ctr">
            <a:spAutoFit/>
          </a:bodyPr>
          <a:lstStyle/>
          <a:p>
            <a:r>
              <a:rPr lang="ru-RU" b="1" dirty="0">
                <a:solidFill>
                  <a:srgbClr val="FFC000"/>
                </a:solidFill>
                <a:latin typeface="Segoe Print" pitchFamily="2" charset="0"/>
              </a:rPr>
              <a:t>Альберт и </a:t>
            </a:r>
            <a:r>
              <a:rPr lang="ru-RU" b="1" dirty="0" err="1">
                <a:solidFill>
                  <a:srgbClr val="FFC000"/>
                </a:solidFill>
                <a:latin typeface="Segoe Print" pitchFamily="2" charset="0"/>
              </a:rPr>
              <a:t>Николас</a:t>
            </a:r>
            <a:r>
              <a:rPr lang="ru-RU" b="1" dirty="0">
                <a:solidFill>
                  <a:srgbClr val="FFC000"/>
                </a:solidFill>
                <a:latin typeface="Segoe Print" pitchFamily="2" charset="0"/>
              </a:rPr>
              <a:t> </a:t>
            </a:r>
            <a:r>
              <a:rPr lang="ru-RU" b="1" dirty="0" err="1">
                <a:solidFill>
                  <a:srgbClr val="FFC000"/>
                </a:solidFill>
                <a:latin typeface="Segoe Print" pitchFamily="2" charset="0"/>
              </a:rPr>
              <a:t>Рубенсы</a:t>
            </a:r>
            <a:r>
              <a:rPr lang="ru-RU" b="1" dirty="0">
                <a:solidFill>
                  <a:srgbClr val="FFC000"/>
                </a:solidFill>
                <a:latin typeface="Segoe Print" pitchFamily="2" charset="0"/>
              </a:rPr>
              <a:t>,</a:t>
            </a:r>
          </a:p>
          <a:p>
            <a:r>
              <a:rPr lang="ru-RU" b="1" dirty="0">
                <a:solidFill>
                  <a:srgbClr val="FFC000"/>
                </a:solidFill>
                <a:latin typeface="Segoe Print" pitchFamily="2" charset="0"/>
              </a:rPr>
              <a:t> дети художника, 1626-1627.</a:t>
            </a:r>
            <a:br>
              <a:rPr lang="ru-RU" b="1" dirty="0">
                <a:solidFill>
                  <a:srgbClr val="FFC000"/>
                </a:solidFill>
                <a:latin typeface="Segoe Print" pitchFamily="2" charset="0"/>
              </a:rPr>
            </a:br>
            <a:r>
              <a:rPr lang="ru-RU" b="1" dirty="0">
                <a:solidFill>
                  <a:srgbClr val="FFC000"/>
                </a:solidFill>
                <a:latin typeface="Segoe Print" pitchFamily="2" charset="0"/>
              </a:rPr>
              <a:t>Дерево, масло, 157х93.</a:t>
            </a:r>
          </a:p>
          <a:p>
            <a:r>
              <a:rPr lang="ru-RU" b="1" dirty="0">
                <a:solidFill>
                  <a:srgbClr val="FFC000"/>
                </a:solidFill>
                <a:latin typeface="Segoe Print" pitchFamily="2" charset="0"/>
              </a:rPr>
              <a:t> Музей Лихтенштейна, </a:t>
            </a:r>
            <a:r>
              <a:rPr lang="ru-RU" b="1" dirty="0" err="1">
                <a:solidFill>
                  <a:srgbClr val="FFC000"/>
                </a:solidFill>
                <a:latin typeface="Segoe Print" pitchFamily="2" charset="0"/>
              </a:rPr>
              <a:t>Вадус</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a:p>
            <a:pPr eaLnBrk="0" hangingPunct="0"/>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5" descr="Мадонн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3798" name="Rectangle 6"/>
          <p:cNvSpPr>
            <a:spLocks noChangeArrowheads="1"/>
          </p:cNvSpPr>
          <p:nvPr/>
        </p:nvSpPr>
        <p:spPr bwMode="auto">
          <a:xfrm>
            <a:off x="6035675" y="0"/>
            <a:ext cx="3108325" cy="2289175"/>
          </a:xfrm>
          <a:prstGeom prst="rect">
            <a:avLst/>
          </a:prstGeom>
          <a:noFill/>
          <a:ln w="9525">
            <a:noFill/>
            <a:miter lim="800000"/>
            <a:headEnd/>
            <a:tailEnd/>
          </a:ln>
          <a:effectLst/>
        </p:spPr>
        <p:txBody>
          <a:bodyPr anchor="ctr">
            <a:spAutoFit/>
          </a:bodyPr>
          <a:lstStyle/>
          <a:p>
            <a:r>
              <a:rPr lang="ru-RU" b="1" dirty="0">
                <a:solidFill>
                  <a:srgbClr val="FFC000"/>
                </a:solidFill>
                <a:latin typeface="Segoe Print" pitchFamily="2" charset="0"/>
              </a:rPr>
              <a:t>Мадонна со святыми и ангелами, 1634. Холст, масло</a:t>
            </a:r>
            <a:br>
              <a:rPr lang="ru-RU" b="1" dirty="0">
                <a:solidFill>
                  <a:srgbClr val="FFC000"/>
                </a:solidFill>
                <a:latin typeface="Segoe Print" pitchFamily="2" charset="0"/>
              </a:rPr>
            </a:br>
            <a:r>
              <a:rPr lang="ru-RU" b="1" dirty="0">
                <a:solidFill>
                  <a:srgbClr val="FFC000"/>
                </a:solidFill>
                <a:latin typeface="Segoe Print" pitchFamily="2" charset="0"/>
              </a:rPr>
              <a:t>Церковь Святого Иакова в Антверпене</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a:p>
            <a:pPr eaLnBrk="0" hangingPunct="0"/>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1" name="Picture 5" descr="охота"/>
          <p:cNvPicPr>
            <a:picLocks noChangeAspect="1" noChangeArrowheads="1"/>
          </p:cNvPicPr>
          <p:nvPr/>
        </p:nvPicPr>
        <p:blipFill>
          <a:blip r:embed="rId2"/>
          <a:srcRect/>
          <a:stretch>
            <a:fillRect/>
          </a:stretch>
        </p:blipFill>
        <p:spPr bwMode="auto">
          <a:xfrm>
            <a:off x="0" y="0"/>
            <a:ext cx="9144000" cy="6859588"/>
          </a:xfrm>
          <a:prstGeom prst="rect">
            <a:avLst/>
          </a:prstGeom>
          <a:noFill/>
        </p:spPr>
      </p:pic>
      <p:sp>
        <p:nvSpPr>
          <p:cNvPr id="34822" name="Rectangle 6"/>
          <p:cNvSpPr>
            <a:spLocks noChangeArrowheads="1"/>
          </p:cNvSpPr>
          <p:nvPr/>
        </p:nvSpPr>
        <p:spPr bwMode="auto">
          <a:xfrm>
            <a:off x="0" y="260350"/>
            <a:ext cx="7188186" cy="923330"/>
          </a:xfrm>
          <a:prstGeom prst="rect">
            <a:avLst/>
          </a:prstGeom>
          <a:noFill/>
          <a:ln w="9525">
            <a:noFill/>
            <a:miter lim="800000"/>
            <a:headEnd/>
            <a:tailEnd/>
          </a:ln>
          <a:effectLst/>
        </p:spPr>
        <p:txBody>
          <a:bodyPr wrap="none" anchor="ctr">
            <a:spAutoFit/>
          </a:bodyPr>
          <a:lstStyle/>
          <a:p>
            <a:r>
              <a:rPr lang="ru-RU" b="1" dirty="0">
                <a:solidFill>
                  <a:srgbClr val="FFC000"/>
                </a:solidFill>
                <a:latin typeface="Segoe Print" pitchFamily="2" charset="0"/>
              </a:rPr>
              <a:t>Охота на кабана, 1615-1620. Дерево, масло, 137х168.</a:t>
            </a:r>
            <a:br>
              <a:rPr lang="ru-RU" b="1" dirty="0">
                <a:solidFill>
                  <a:srgbClr val="FFC000"/>
                </a:solidFill>
                <a:latin typeface="Segoe Print" pitchFamily="2" charset="0"/>
              </a:rPr>
            </a:br>
            <a:r>
              <a:rPr lang="ru-RU" b="1" dirty="0">
                <a:solidFill>
                  <a:srgbClr val="FFC000"/>
                </a:solidFill>
                <a:latin typeface="Segoe Print" pitchFamily="2" charset="0"/>
              </a:rPr>
              <a:t>Дрезденская Картинная Галерея</a:t>
            </a: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5" name="Picture 5" descr="Святой Стефан"/>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5846" name="Rectangle 6"/>
          <p:cNvSpPr>
            <a:spLocks noChangeArrowheads="1"/>
          </p:cNvSpPr>
          <p:nvPr/>
        </p:nvSpPr>
        <p:spPr bwMode="auto">
          <a:xfrm>
            <a:off x="4699000" y="0"/>
            <a:ext cx="4445000" cy="1754326"/>
          </a:xfrm>
          <a:prstGeom prst="rect">
            <a:avLst/>
          </a:prstGeom>
          <a:noFill/>
          <a:ln w="9525">
            <a:noFill/>
            <a:miter lim="800000"/>
            <a:headEnd/>
            <a:tailEnd/>
          </a:ln>
          <a:effectLst/>
        </p:spPr>
        <p:txBody>
          <a:bodyPr anchor="ctr">
            <a:spAutoFit/>
          </a:bodyPr>
          <a:lstStyle/>
          <a:p>
            <a:r>
              <a:rPr lang="ru-RU" b="1" dirty="0">
                <a:solidFill>
                  <a:schemeClr val="bg1"/>
                </a:solidFill>
                <a:latin typeface="Segoe Print" pitchFamily="2" charset="0"/>
              </a:rPr>
              <a:t>Мучения Святого Стефана, 1616-1617. Холст, масло, 437х278.</a:t>
            </a:r>
            <a:br>
              <a:rPr lang="ru-RU" b="1" dirty="0">
                <a:solidFill>
                  <a:schemeClr val="bg1"/>
                </a:solidFill>
                <a:latin typeface="Segoe Print" pitchFamily="2" charset="0"/>
              </a:rPr>
            </a:br>
            <a:r>
              <a:rPr lang="ru-RU" b="1" dirty="0">
                <a:solidFill>
                  <a:schemeClr val="bg1"/>
                </a:solidFill>
                <a:latin typeface="Segoe Print" pitchFamily="2" charset="0"/>
              </a:rPr>
              <a:t>Валенсия, Музей Изобразительных Искусств, Испания</a:t>
            </a:r>
            <a:r>
              <a:rPr lang="ru-RU" dirty="0">
                <a:solidFill>
                  <a:schemeClr val="bg1"/>
                </a:solidFill>
                <a:latin typeface="Segoe Print" pitchFamily="2" charset="0"/>
              </a:rPr>
              <a:t/>
            </a:r>
            <a:br>
              <a:rPr lang="ru-RU" dirty="0">
                <a:solidFill>
                  <a:schemeClr val="bg1"/>
                </a:solidFill>
                <a:latin typeface="Segoe Print" pitchFamily="2" charset="0"/>
              </a:rPr>
            </a:br>
            <a:endParaRPr lang="ru-RU" dirty="0">
              <a:solidFill>
                <a:schemeClr val="bg1"/>
              </a:solidFill>
              <a:latin typeface="Segoe Print" pitchFamily="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Picture 5" descr="Рубенс. Святой Иероним"/>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3014" name="Rectangle 6"/>
          <p:cNvSpPr>
            <a:spLocks noChangeArrowheads="1"/>
          </p:cNvSpPr>
          <p:nvPr/>
        </p:nvSpPr>
        <p:spPr bwMode="auto">
          <a:xfrm>
            <a:off x="5857884" y="500042"/>
            <a:ext cx="3034805" cy="369332"/>
          </a:xfrm>
          <a:prstGeom prst="rect">
            <a:avLst/>
          </a:prstGeom>
          <a:noFill/>
          <a:ln w="9525">
            <a:noFill/>
            <a:miter lim="800000"/>
            <a:headEnd/>
            <a:tailEnd/>
          </a:ln>
          <a:effectLst/>
        </p:spPr>
        <p:txBody>
          <a:bodyPr wrap="none" anchor="ctr">
            <a:spAutoFit/>
          </a:bodyPr>
          <a:lstStyle/>
          <a:p>
            <a:r>
              <a:rPr lang="ru-RU" b="1" dirty="0">
                <a:solidFill>
                  <a:srgbClr val="FFC000"/>
                </a:solidFill>
                <a:latin typeface="Segoe Print" pitchFamily="2" charset="0"/>
              </a:rPr>
              <a:t>Святой </a:t>
            </a:r>
            <a:r>
              <a:rPr lang="ru-RU" b="1" dirty="0" err="1">
                <a:solidFill>
                  <a:srgbClr val="FFC000"/>
                </a:solidFill>
                <a:latin typeface="Segoe Print" pitchFamily="2" charset="0"/>
              </a:rPr>
              <a:t>Иероним</a:t>
            </a:r>
            <a:r>
              <a:rPr lang="ru-RU" b="1" dirty="0">
                <a:solidFill>
                  <a:srgbClr val="FFC000"/>
                </a:solidFill>
                <a:latin typeface="Segoe Print" pitchFamily="2" charset="0"/>
              </a:rPr>
              <a:t> 1635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5" descr="Рубенс. Святое семейство со святыми Елизаветой и Иоанном"/>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4038" name="Rectangle 6"/>
          <p:cNvSpPr>
            <a:spLocks noChangeArrowheads="1"/>
          </p:cNvSpPr>
          <p:nvPr/>
        </p:nvSpPr>
        <p:spPr bwMode="auto">
          <a:xfrm>
            <a:off x="7143768" y="5103674"/>
            <a:ext cx="1751013" cy="1754326"/>
          </a:xfrm>
          <a:prstGeom prst="rect">
            <a:avLst/>
          </a:prstGeom>
          <a:noFill/>
          <a:ln w="9525">
            <a:noFill/>
            <a:miter lim="800000"/>
            <a:headEnd/>
            <a:tailEnd/>
          </a:ln>
          <a:effectLst/>
        </p:spPr>
        <p:txBody>
          <a:bodyPr anchor="ctr">
            <a:spAutoFit/>
          </a:bodyPr>
          <a:lstStyle/>
          <a:p>
            <a:r>
              <a:rPr lang="ru-RU" b="1" dirty="0">
                <a:solidFill>
                  <a:srgbClr val="FFC000"/>
                </a:solidFill>
                <a:latin typeface="Segoe Print" pitchFamily="2" charset="0"/>
              </a:rPr>
              <a:t>Святое семейство со святыми Елизаветой и Иоанном 1635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pPr>
              <a:lnSpc>
                <a:spcPct val="80000"/>
              </a:lnSpc>
            </a:pPr>
            <a:r>
              <a:rPr lang="ru-RU" sz="2000" dirty="0">
                <a:solidFill>
                  <a:srgbClr val="FFC000"/>
                </a:solidFill>
                <a:latin typeface="Segoe Print" pitchFamily="2" charset="0"/>
              </a:rPr>
              <a:t>Выдающийся фламандский живописец Питер </a:t>
            </a:r>
            <a:r>
              <a:rPr lang="ru-RU" sz="2000" dirty="0" err="1">
                <a:solidFill>
                  <a:srgbClr val="FFC000"/>
                </a:solidFill>
                <a:latin typeface="Segoe Print" pitchFamily="2" charset="0"/>
              </a:rPr>
              <a:t>Пауль</a:t>
            </a:r>
            <a:r>
              <a:rPr lang="ru-RU" sz="2000" dirty="0">
                <a:solidFill>
                  <a:srgbClr val="FFC000"/>
                </a:solidFill>
                <a:latin typeface="Segoe Print" pitchFamily="2" charset="0"/>
              </a:rPr>
              <a:t> Рубенс (1577-1640) был человеком редкого по масштабу гения, который обладал всеми достоинствами, столь необходимыми как для великих свершений в искусстве, так и для успеха в обществе, — мощным интеллектом, кипучей энергией, крепким здоровьем, приятной внешностью, удивительным даром гармонии и, в придачу, ясной головой для творческой и деловой активности. </a:t>
            </a: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Рубенс был счастливым художником, не знавшим сомнений и разочарований в своем творчестве. Больше всего его приводила в восторг податливая, пластическая красота человеческого тела. Что бы он ни рисовал — белокурую Венеру в окружении нимф или задумчивую Богоматерь с ребенком на руках, сияющую светом аллегорию мощных фигур на облаках, плодородный пейзаж возле дома, — его творчество всегда было гимном, восхваляющим красоту нашего мира.</a:t>
            </a:r>
          </a:p>
          <a:p>
            <a:pPr>
              <a:lnSpc>
                <a:spcPct val="80000"/>
              </a:lnSpc>
            </a:pPr>
            <a:endParaRPr lang="ru-RU" sz="2000" dirty="0">
              <a:solidFill>
                <a:srgbClr val="FFC000"/>
              </a:solidFill>
              <a:latin typeface="Segoe Print" pitchFamily="2" charset="0"/>
            </a:endParaRP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 "История искусства не знает ни единого примера такого универсального таланта, такого мощного влияния, такого непререкаемого, абсолютного авторитета, такого творческого триумфа", - писал о Рубенсе один из его биографов.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descr="девочк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0486" name="Text Box 6"/>
          <p:cNvSpPr txBox="1">
            <a:spLocks noChangeArrowheads="1"/>
          </p:cNvSpPr>
          <p:nvPr/>
        </p:nvSpPr>
        <p:spPr bwMode="auto">
          <a:xfrm>
            <a:off x="4948621" y="5380672"/>
            <a:ext cx="4195379" cy="1477328"/>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Портрет юной девочки, </a:t>
            </a:r>
          </a:p>
          <a:p>
            <a:r>
              <a:rPr lang="ru-RU" b="1" dirty="0">
                <a:solidFill>
                  <a:srgbClr val="FFC000"/>
                </a:solidFill>
                <a:latin typeface="Segoe Print" pitchFamily="2" charset="0"/>
              </a:rPr>
              <a:t>1615-16. Холст, масло, 37х27.</a:t>
            </a:r>
            <a:br>
              <a:rPr lang="ru-RU" b="1" dirty="0">
                <a:solidFill>
                  <a:srgbClr val="FFC000"/>
                </a:solidFill>
                <a:latin typeface="Segoe Print" pitchFamily="2" charset="0"/>
              </a:rPr>
            </a:br>
            <a:r>
              <a:rPr lang="ru-RU" b="1" dirty="0" err="1">
                <a:solidFill>
                  <a:srgbClr val="FFC000"/>
                </a:solidFill>
                <a:latin typeface="Segoe Print" pitchFamily="2" charset="0"/>
              </a:rPr>
              <a:t>Вадус</a:t>
            </a:r>
            <a:r>
              <a:rPr lang="ru-RU" b="1" dirty="0">
                <a:solidFill>
                  <a:srgbClr val="FFC000"/>
                </a:solidFill>
                <a:latin typeface="Segoe Print" pitchFamily="2" charset="0"/>
              </a:rPr>
              <a:t>, Музей </a:t>
            </a:r>
            <a:r>
              <a:rPr lang="ru-RU" b="1" dirty="0" err="1">
                <a:solidFill>
                  <a:srgbClr val="FFC000"/>
                </a:solidFill>
                <a:latin typeface="Segoe Print" pitchFamily="2" charset="0"/>
              </a:rPr>
              <a:t>Лихнетштейна</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1" name="Picture 5" descr="Картины Рубенс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5062" name="Text Box 6"/>
          <p:cNvSpPr txBox="1">
            <a:spLocks noChangeArrowheads="1"/>
          </p:cNvSpPr>
          <p:nvPr/>
        </p:nvSpPr>
        <p:spPr bwMode="auto">
          <a:xfrm>
            <a:off x="2000232" y="6143644"/>
            <a:ext cx="3025187" cy="400110"/>
          </a:xfrm>
          <a:prstGeom prst="rect">
            <a:avLst/>
          </a:prstGeom>
          <a:noFill/>
          <a:ln w="9525">
            <a:noFill/>
            <a:miter lim="800000"/>
            <a:headEnd/>
            <a:tailEnd/>
          </a:ln>
          <a:effectLst/>
        </p:spPr>
        <p:txBody>
          <a:bodyPr wrap="none">
            <a:spAutoFit/>
          </a:bodyPr>
          <a:lstStyle/>
          <a:p>
            <a:r>
              <a:rPr lang="ru-RU" sz="2000" dirty="0">
                <a:solidFill>
                  <a:srgbClr val="FFC000"/>
                </a:solidFill>
                <a:latin typeface="Segoe Print" pitchFamily="2" charset="0"/>
              </a:rPr>
              <a:t>Бегство Лота 1622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9" name="Picture 5" descr="картины Рубенс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7110" name="Rectangle 6"/>
          <p:cNvSpPr>
            <a:spLocks noChangeArrowheads="1"/>
          </p:cNvSpPr>
          <p:nvPr/>
        </p:nvSpPr>
        <p:spPr bwMode="auto">
          <a:xfrm>
            <a:off x="5121745" y="6215082"/>
            <a:ext cx="4022255" cy="400110"/>
          </a:xfrm>
          <a:prstGeom prst="rect">
            <a:avLst/>
          </a:prstGeom>
          <a:noFill/>
          <a:ln w="9525">
            <a:noFill/>
            <a:miter lim="800000"/>
            <a:headEnd/>
            <a:tailEnd/>
          </a:ln>
          <a:effectLst/>
        </p:spPr>
        <p:txBody>
          <a:bodyPr wrap="none" anchor="ctr">
            <a:spAutoFit/>
          </a:bodyPr>
          <a:lstStyle/>
          <a:p>
            <a:r>
              <a:rPr lang="ru-RU" sz="2000" dirty="0">
                <a:solidFill>
                  <a:srgbClr val="FFC000"/>
                </a:solidFill>
                <a:latin typeface="Segoe Print" pitchFamily="2" charset="0"/>
              </a:rPr>
              <a:t>Распятие (Удар копья)1610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5" descr="Рубенс"/>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6630" name="Rectangle 6"/>
          <p:cNvSpPr>
            <a:spLocks noChangeArrowheads="1"/>
          </p:cNvSpPr>
          <p:nvPr/>
        </p:nvSpPr>
        <p:spPr bwMode="auto">
          <a:xfrm>
            <a:off x="5364163" y="2420938"/>
            <a:ext cx="3744936" cy="2031325"/>
          </a:xfrm>
          <a:prstGeom prst="rect">
            <a:avLst/>
          </a:prstGeom>
          <a:noFill/>
          <a:ln w="9525">
            <a:noFill/>
            <a:miter lim="800000"/>
            <a:headEnd/>
            <a:tailEnd/>
          </a:ln>
          <a:effectLst/>
        </p:spPr>
        <p:txBody>
          <a:bodyPr wrap="none" anchor="ctr">
            <a:spAutoFit/>
          </a:bodyPr>
          <a:lstStyle/>
          <a:p>
            <a:r>
              <a:rPr lang="ru-RU" b="1" dirty="0">
                <a:solidFill>
                  <a:srgbClr val="FFC000"/>
                </a:solidFill>
                <a:latin typeface="Segoe Print" pitchFamily="2" charset="0"/>
              </a:rPr>
              <a:t>Автопортрет, 1628-1630.</a:t>
            </a:r>
          </a:p>
          <a:p>
            <a:r>
              <a:rPr lang="ru-RU" b="1" dirty="0">
                <a:solidFill>
                  <a:srgbClr val="FFC000"/>
                </a:solidFill>
                <a:latin typeface="Segoe Print" pitchFamily="2" charset="0"/>
              </a:rPr>
              <a:t> Холст, масло.</a:t>
            </a:r>
            <a:br>
              <a:rPr lang="ru-RU" b="1" dirty="0">
                <a:solidFill>
                  <a:srgbClr val="FFC000"/>
                </a:solidFill>
                <a:latin typeface="Segoe Print" pitchFamily="2" charset="0"/>
              </a:rPr>
            </a:br>
            <a:r>
              <a:rPr lang="ru-RU" b="1" dirty="0">
                <a:solidFill>
                  <a:srgbClr val="FFC000"/>
                </a:solidFill>
                <a:latin typeface="Segoe Print" pitchFamily="2" charset="0"/>
              </a:rPr>
              <a:t>Дом-музей Рубенса,</a:t>
            </a:r>
          </a:p>
          <a:p>
            <a:r>
              <a:rPr lang="ru-RU" b="1" dirty="0">
                <a:solidFill>
                  <a:srgbClr val="FFC000"/>
                </a:solidFill>
                <a:latin typeface="Segoe Print" pitchFamily="2" charset="0"/>
              </a:rPr>
              <a:t> Антверпен</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t/>
            </a:r>
            <a:br>
              <a:rPr lang="ru-RU" dirty="0"/>
            </a:br>
            <a:endParaRPr lang="ru-RU" dirty="0"/>
          </a:p>
          <a:p>
            <a:pPr eaLnBrk="0" hangingPunct="0"/>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3" name="Picture 5" descr="картины Рубенса"/>
          <p:cNvPicPr>
            <a:picLocks noChangeAspect="1" noChangeArrowheads="1"/>
          </p:cNvPicPr>
          <p:nvPr/>
        </p:nvPicPr>
        <p:blipFill>
          <a:blip r:embed="rId2"/>
          <a:srcRect/>
          <a:stretch>
            <a:fillRect/>
          </a:stretch>
        </p:blipFill>
        <p:spPr bwMode="auto">
          <a:xfrm>
            <a:off x="90488" y="0"/>
            <a:ext cx="9053512" cy="6858000"/>
          </a:xfrm>
          <a:prstGeom prst="rect">
            <a:avLst/>
          </a:prstGeom>
          <a:noFill/>
        </p:spPr>
      </p:pic>
      <p:sp>
        <p:nvSpPr>
          <p:cNvPr id="48134" name="Rectangle 6"/>
          <p:cNvSpPr>
            <a:spLocks noChangeArrowheads="1"/>
          </p:cNvSpPr>
          <p:nvPr/>
        </p:nvSpPr>
        <p:spPr bwMode="auto">
          <a:xfrm>
            <a:off x="0" y="6150114"/>
            <a:ext cx="6287299" cy="707886"/>
          </a:xfrm>
          <a:prstGeom prst="rect">
            <a:avLst/>
          </a:prstGeom>
          <a:noFill/>
          <a:ln w="9525">
            <a:noFill/>
            <a:miter lim="800000"/>
            <a:headEnd/>
            <a:tailEnd/>
          </a:ln>
          <a:effectLst/>
        </p:spPr>
        <p:txBody>
          <a:bodyPr wrap="none" anchor="ctr">
            <a:spAutoFit/>
          </a:bodyPr>
          <a:lstStyle/>
          <a:p>
            <a:r>
              <a:rPr lang="ru-RU" sz="2000" dirty="0">
                <a:solidFill>
                  <a:srgbClr val="FFC000"/>
                </a:solidFill>
                <a:latin typeface="Segoe Print" pitchFamily="2" charset="0"/>
              </a:rPr>
              <a:t>Победа и смерть консула </a:t>
            </a:r>
            <a:r>
              <a:rPr lang="ru-RU" sz="2000" dirty="0" err="1">
                <a:solidFill>
                  <a:srgbClr val="FFC000"/>
                </a:solidFill>
                <a:latin typeface="Segoe Print" pitchFamily="2" charset="0"/>
              </a:rPr>
              <a:t>Деция</a:t>
            </a:r>
            <a:r>
              <a:rPr lang="ru-RU" sz="2000" dirty="0">
                <a:solidFill>
                  <a:srgbClr val="FFC000"/>
                </a:solidFill>
                <a:latin typeface="Segoe Print" pitchFamily="2" charset="0"/>
              </a:rPr>
              <a:t> </a:t>
            </a:r>
            <a:r>
              <a:rPr lang="ru-RU" sz="2000" dirty="0" err="1">
                <a:solidFill>
                  <a:srgbClr val="FFC000"/>
                </a:solidFill>
                <a:latin typeface="Segoe Print" pitchFamily="2" charset="0"/>
              </a:rPr>
              <a:t>Муса</a:t>
            </a:r>
            <a:r>
              <a:rPr lang="ru-RU" sz="2000" dirty="0">
                <a:solidFill>
                  <a:srgbClr val="FFC000"/>
                </a:solidFill>
                <a:latin typeface="Segoe Print" pitchFamily="2" charset="0"/>
              </a:rPr>
              <a:t> в бою </a:t>
            </a:r>
          </a:p>
          <a:p>
            <a:r>
              <a:rPr lang="ru-RU" sz="2000" dirty="0">
                <a:solidFill>
                  <a:srgbClr val="FFC000"/>
                </a:solidFill>
                <a:latin typeface="Segoe Print" pitchFamily="2" charset="0"/>
              </a:rPr>
              <a:t>1617</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9" name="Picture 5" descr="Диан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6870" name="Rectangle 6"/>
          <p:cNvSpPr>
            <a:spLocks noChangeArrowheads="1"/>
          </p:cNvSpPr>
          <p:nvPr/>
        </p:nvSpPr>
        <p:spPr bwMode="auto">
          <a:xfrm>
            <a:off x="0" y="5661025"/>
            <a:ext cx="7789863" cy="1465263"/>
          </a:xfrm>
          <a:prstGeom prst="rect">
            <a:avLst/>
          </a:prstGeom>
          <a:noFill/>
          <a:ln w="9525">
            <a:noFill/>
            <a:miter lim="800000"/>
            <a:headEnd/>
            <a:tailEnd/>
          </a:ln>
          <a:effectLst/>
        </p:spPr>
        <p:txBody>
          <a:bodyPr anchor="ctr">
            <a:spAutoFit/>
          </a:bodyPr>
          <a:lstStyle/>
          <a:p>
            <a:r>
              <a:rPr lang="ru-RU" b="1" dirty="0">
                <a:solidFill>
                  <a:srgbClr val="FFC000"/>
                </a:solidFill>
                <a:latin typeface="Segoe Print" pitchFamily="2" charset="0"/>
              </a:rPr>
              <a:t>Возвращение Дианы с охоты, 1615. Холст, масло, 136х184. Дрезденская Картинная Галерея, Германия</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t/>
            </a:r>
            <a:br>
              <a:rPr lang="ru-RU" dirty="0"/>
            </a:br>
            <a:endParaRPr lang="ru-RU" dirty="0"/>
          </a:p>
          <a:p>
            <a:pPr eaLnBrk="0" hangingPunct="0"/>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1" name="Picture 5" descr="Суд Парис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0182" name="Rectangle 6"/>
          <p:cNvSpPr>
            <a:spLocks noChangeArrowheads="1"/>
          </p:cNvSpPr>
          <p:nvPr/>
        </p:nvSpPr>
        <p:spPr bwMode="auto">
          <a:xfrm>
            <a:off x="6443663" y="6078538"/>
            <a:ext cx="1704313" cy="400110"/>
          </a:xfrm>
          <a:prstGeom prst="rect">
            <a:avLst/>
          </a:prstGeom>
          <a:noFill/>
          <a:ln w="9525">
            <a:noFill/>
            <a:miter lim="800000"/>
            <a:headEnd/>
            <a:tailEnd/>
          </a:ln>
          <a:effectLst/>
        </p:spPr>
        <p:txBody>
          <a:bodyPr wrap="none" anchor="ctr">
            <a:spAutoFit/>
          </a:bodyPr>
          <a:lstStyle/>
          <a:p>
            <a:r>
              <a:rPr lang="ru-RU" sz="2000" dirty="0">
                <a:solidFill>
                  <a:srgbClr val="FFC000"/>
                </a:solidFill>
                <a:latin typeface="Segoe Print" pitchFamily="2" charset="0"/>
              </a:rPr>
              <a:t>Суд Париса</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5" descr="дети художник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7654" name="Rectangle 6"/>
          <p:cNvSpPr>
            <a:spLocks noChangeArrowheads="1"/>
          </p:cNvSpPr>
          <p:nvPr/>
        </p:nvSpPr>
        <p:spPr bwMode="auto">
          <a:xfrm>
            <a:off x="0" y="4826675"/>
            <a:ext cx="3966150" cy="2031325"/>
          </a:xfrm>
          <a:prstGeom prst="rect">
            <a:avLst/>
          </a:prstGeom>
          <a:noFill/>
          <a:ln w="9525">
            <a:noFill/>
            <a:miter lim="800000"/>
            <a:headEnd/>
            <a:tailEnd/>
          </a:ln>
          <a:effectLst/>
        </p:spPr>
        <p:txBody>
          <a:bodyPr wrap="none" anchor="ctr">
            <a:spAutoFit/>
          </a:bodyPr>
          <a:lstStyle/>
          <a:p>
            <a:r>
              <a:rPr lang="ru-RU" b="1" dirty="0">
                <a:solidFill>
                  <a:srgbClr val="FFC000"/>
                </a:solidFill>
                <a:latin typeface="Segoe Print" pitchFamily="2" charset="0"/>
              </a:rPr>
              <a:t>Альберт и </a:t>
            </a:r>
            <a:r>
              <a:rPr lang="ru-RU" b="1" dirty="0" err="1">
                <a:solidFill>
                  <a:srgbClr val="FFC000"/>
                </a:solidFill>
                <a:latin typeface="Segoe Print" pitchFamily="2" charset="0"/>
              </a:rPr>
              <a:t>Николас</a:t>
            </a:r>
            <a:r>
              <a:rPr lang="ru-RU" b="1" dirty="0">
                <a:solidFill>
                  <a:srgbClr val="FFC000"/>
                </a:solidFill>
                <a:latin typeface="Segoe Print" pitchFamily="2" charset="0"/>
              </a:rPr>
              <a:t> </a:t>
            </a:r>
            <a:r>
              <a:rPr lang="ru-RU" b="1" dirty="0" err="1">
                <a:solidFill>
                  <a:srgbClr val="FFC000"/>
                </a:solidFill>
                <a:latin typeface="Segoe Print" pitchFamily="2" charset="0"/>
              </a:rPr>
              <a:t>Рубенсы</a:t>
            </a:r>
            <a:r>
              <a:rPr lang="ru-RU" b="1" dirty="0">
                <a:solidFill>
                  <a:srgbClr val="FFC000"/>
                </a:solidFill>
                <a:latin typeface="Segoe Print" pitchFamily="2" charset="0"/>
              </a:rPr>
              <a:t>,</a:t>
            </a:r>
          </a:p>
          <a:p>
            <a:r>
              <a:rPr lang="ru-RU" b="1" dirty="0">
                <a:solidFill>
                  <a:srgbClr val="FFC000"/>
                </a:solidFill>
                <a:latin typeface="Segoe Print" pitchFamily="2" charset="0"/>
              </a:rPr>
              <a:t> дети художника, 1626-1627.</a:t>
            </a:r>
            <a:br>
              <a:rPr lang="ru-RU" b="1" dirty="0">
                <a:solidFill>
                  <a:srgbClr val="FFC000"/>
                </a:solidFill>
                <a:latin typeface="Segoe Print" pitchFamily="2" charset="0"/>
              </a:rPr>
            </a:br>
            <a:r>
              <a:rPr lang="ru-RU" b="1" dirty="0">
                <a:solidFill>
                  <a:srgbClr val="FFC000"/>
                </a:solidFill>
                <a:latin typeface="Segoe Print" pitchFamily="2" charset="0"/>
              </a:rPr>
              <a:t>Дерево, масло, 157х93.</a:t>
            </a:r>
          </a:p>
          <a:p>
            <a:r>
              <a:rPr lang="ru-RU" b="1" dirty="0">
                <a:solidFill>
                  <a:srgbClr val="FFC000"/>
                </a:solidFill>
                <a:latin typeface="Segoe Print" pitchFamily="2" charset="0"/>
              </a:rPr>
              <a:t> Музей Лихтенштейна, </a:t>
            </a:r>
            <a:r>
              <a:rPr lang="ru-RU" b="1" dirty="0" err="1">
                <a:solidFill>
                  <a:srgbClr val="FFC000"/>
                </a:solidFill>
                <a:latin typeface="Segoe Print" pitchFamily="2" charset="0"/>
              </a:rPr>
              <a:t>Вадус</a:t>
            </a:r>
            <a:r>
              <a:rPr lang="ru-RU" dirty="0">
                <a:solidFill>
                  <a:srgbClr val="FFC000"/>
                </a:solidFill>
                <a:latin typeface="Segoe Print" pitchFamily="2" charset="0"/>
              </a:rPr>
              <a:t/>
            </a:r>
            <a:br>
              <a:rPr lang="ru-RU" dirty="0">
                <a:solidFill>
                  <a:srgbClr val="FFC000"/>
                </a:solidFill>
                <a:latin typeface="Segoe Print" pitchFamily="2" charset="0"/>
              </a:rPr>
            </a:br>
            <a:r>
              <a:rPr lang="ru-RU" dirty="0"/>
              <a:t/>
            </a:r>
            <a:br>
              <a:rPr lang="ru-RU" dirty="0"/>
            </a:br>
            <a:endParaRPr lang="ru-RU" dirty="0"/>
          </a:p>
          <a:p>
            <a:pPr eaLnBrk="0" hangingPunct="0"/>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5" descr="Дьюк Букингхем"/>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534" name="Text Box 6"/>
          <p:cNvSpPr txBox="1">
            <a:spLocks noChangeArrowheads="1"/>
          </p:cNvSpPr>
          <p:nvPr/>
        </p:nvSpPr>
        <p:spPr bwMode="auto">
          <a:xfrm>
            <a:off x="285720" y="5072074"/>
            <a:ext cx="4682692" cy="1477328"/>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Портрет Дьюка </a:t>
            </a:r>
            <a:r>
              <a:rPr lang="ru-RU" b="1" dirty="0" err="1">
                <a:solidFill>
                  <a:srgbClr val="FFC000"/>
                </a:solidFill>
                <a:latin typeface="Segoe Print" pitchFamily="2" charset="0"/>
              </a:rPr>
              <a:t>Букингхема</a:t>
            </a:r>
            <a:r>
              <a:rPr lang="ru-RU" b="1" dirty="0">
                <a:solidFill>
                  <a:srgbClr val="FFC000"/>
                </a:solidFill>
                <a:latin typeface="Segoe Print" pitchFamily="2" charset="0"/>
              </a:rPr>
              <a:t>, 1625.</a:t>
            </a:r>
          </a:p>
          <a:p>
            <a:r>
              <a:rPr lang="ru-RU" b="1" dirty="0">
                <a:solidFill>
                  <a:srgbClr val="FFC000"/>
                </a:solidFill>
                <a:latin typeface="Segoe Print" pitchFamily="2" charset="0"/>
              </a:rPr>
              <a:t> Холст, масло, 63х48.</a:t>
            </a:r>
            <a:br>
              <a:rPr lang="ru-RU" b="1" dirty="0">
                <a:solidFill>
                  <a:srgbClr val="FFC000"/>
                </a:solidFill>
                <a:latin typeface="Segoe Print" pitchFamily="2" charset="0"/>
              </a:rPr>
            </a:br>
            <a:r>
              <a:rPr lang="ru-RU" b="1" dirty="0">
                <a:solidFill>
                  <a:srgbClr val="FFC000"/>
                </a:solidFill>
                <a:latin typeface="Segoe Print" pitchFamily="2" charset="0"/>
              </a:rPr>
              <a:t>Галерея </a:t>
            </a:r>
            <a:r>
              <a:rPr lang="ru-RU" b="1" dirty="0" err="1">
                <a:solidFill>
                  <a:srgbClr val="FFC000"/>
                </a:solidFill>
                <a:latin typeface="Segoe Print" pitchFamily="2" charset="0"/>
              </a:rPr>
              <a:t>Палатина</a:t>
            </a:r>
            <a:r>
              <a:rPr lang="ru-RU" b="1" dirty="0">
                <a:solidFill>
                  <a:srgbClr val="FFC000"/>
                </a:solidFill>
                <a:latin typeface="Segoe Print" pitchFamily="2" charset="0"/>
              </a:rPr>
              <a:t>, Флоренция, </a:t>
            </a:r>
          </a:p>
          <a:p>
            <a:r>
              <a:rPr lang="ru-RU" b="1" dirty="0">
                <a:solidFill>
                  <a:srgbClr val="FFC000"/>
                </a:solidFill>
                <a:latin typeface="Segoe Print" pitchFamily="2" charset="0"/>
              </a:rPr>
              <a:t>Италия</a:t>
            </a: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5" name="Picture 5" descr="Святой Стефан"/>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5846" name="Rectangle 6"/>
          <p:cNvSpPr>
            <a:spLocks noChangeArrowheads="1"/>
          </p:cNvSpPr>
          <p:nvPr/>
        </p:nvSpPr>
        <p:spPr bwMode="auto">
          <a:xfrm>
            <a:off x="0" y="0"/>
            <a:ext cx="4445000" cy="1754326"/>
          </a:xfrm>
          <a:prstGeom prst="rect">
            <a:avLst/>
          </a:prstGeom>
          <a:noFill/>
          <a:ln w="9525">
            <a:noFill/>
            <a:miter lim="800000"/>
            <a:headEnd/>
            <a:tailEnd/>
          </a:ln>
          <a:effectLst/>
        </p:spPr>
        <p:txBody>
          <a:bodyPr anchor="ctr">
            <a:spAutoFit/>
          </a:bodyPr>
          <a:lstStyle/>
          <a:p>
            <a:r>
              <a:rPr lang="ru-RU" b="1" dirty="0">
                <a:solidFill>
                  <a:srgbClr val="FFC000"/>
                </a:solidFill>
                <a:latin typeface="Segoe Print" pitchFamily="2" charset="0"/>
              </a:rPr>
              <a:t>Мучения Святого Стефана, 1616-1617. Холст, масло, 437х278.</a:t>
            </a:r>
            <a:br>
              <a:rPr lang="ru-RU" b="1" dirty="0">
                <a:solidFill>
                  <a:srgbClr val="FFC000"/>
                </a:solidFill>
                <a:latin typeface="Segoe Print" pitchFamily="2" charset="0"/>
              </a:rPr>
            </a:br>
            <a:r>
              <a:rPr lang="ru-RU" b="1" dirty="0">
                <a:solidFill>
                  <a:srgbClr val="FFC000"/>
                </a:solidFill>
                <a:latin typeface="Segoe Print" pitchFamily="2" charset="0"/>
              </a:rPr>
              <a:t>Валенсия, Музей Изобразительных Искусств, Испания</a:t>
            </a:r>
            <a:r>
              <a:rPr lang="ru-RU" dirty="0">
                <a:solidFill>
                  <a:srgbClr val="FFC000"/>
                </a:solidFill>
                <a:latin typeface="Segoe Print" pitchFamily="2" charset="0"/>
              </a:rPr>
              <a:t/>
            </a:r>
            <a:br>
              <a:rPr lang="ru-RU" dirty="0">
                <a:solidFill>
                  <a:srgbClr val="FFC000"/>
                </a:solidFill>
                <a:latin typeface="Segoe Print" pitchFamily="2" charset="0"/>
              </a:rPr>
            </a:br>
            <a:endParaRPr lang="ru-RU" dirty="0">
              <a:solidFill>
                <a:srgbClr val="FFC000"/>
              </a:solidFill>
              <a:latin typeface="Segoe Print"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fontScale="92500" lnSpcReduction="10000"/>
          </a:bodyPr>
          <a:lstStyle/>
          <a:p>
            <a:pPr>
              <a:lnSpc>
                <a:spcPct val="80000"/>
              </a:lnSpc>
            </a:pPr>
            <a:r>
              <a:rPr lang="ru-RU" sz="2000" dirty="0" smtClean="0">
                <a:solidFill>
                  <a:srgbClr val="FFC000"/>
                </a:solidFill>
                <a:latin typeface="Segoe Print" pitchFamily="2" charset="0"/>
              </a:rPr>
              <a:t>Питер </a:t>
            </a:r>
            <a:r>
              <a:rPr lang="ru-RU" sz="2000" dirty="0" err="1" smtClean="0">
                <a:solidFill>
                  <a:srgbClr val="FFC000"/>
                </a:solidFill>
                <a:latin typeface="Segoe Print" pitchFamily="2" charset="0"/>
              </a:rPr>
              <a:t>Пауль</a:t>
            </a:r>
            <a:r>
              <a:rPr lang="ru-RU" sz="2000" dirty="0" smtClean="0">
                <a:solidFill>
                  <a:srgbClr val="FFC000"/>
                </a:solidFill>
                <a:latin typeface="Segoe Print" pitchFamily="2" charset="0"/>
              </a:rPr>
              <a:t> Рубенс родился 2 июня 1577 года вдали от родины своих предков, в небольшом вестфальском городке </a:t>
            </a:r>
            <a:r>
              <a:rPr lang="ru-RU" sz="2000" dirty="0" err="1" smtClean="0">
                <a:solidFill>
                  <a:srgbClr val="FFC000"/>
                </a:solidFill>
                <a:latin typeface="Segoe Print" pitchFamily="2" charset="0"/>
              </a:rPr>
              <a:t>Зигене</a:t>
            </a:r>
            <a:r>
              <a:rPr lang="ru-RU" sz="2000" dirty="0" smtClean="0">
                <a:solidFill>
                  <a:srgbClr val="FFC000"/>
                </a:solidFill>
                <a:latin typeface="Segoe Print" pitchFamily="2" charset="0"/>
              </a:rPr>
              <a:t> в Германии, куда его отец, </a:t>
            </a:r>
            <a:r>
              <a:rPr lang="ru-RU" sz="2000" dirty="0" err="1" smtClean="0">
                <a:solidFill>
                  <a:srgbClr val="FFC000"/>
                </a:solidFill>
                <a:latin typeface="Segoe Print" pitchFamily="2" charset="0"/>
              </a:rPr>
              <a:t>антверпенский</a:t>
            </a:r>
            <a:r>
              <a:rPr lang="ru-RU" sz="2000" dirty="0" smtClean="0">
                <a:solidFill>
                  <a:srgbClr val="FFC000"/>
                </a:solidFill>
                <a:latin typeface="Segoe Print" pitchFamily="2" charset="0"/>
              </a:rPr>
              <a:t> адвокат Ян Рубенс, бежал с семьей, ища спасения от жестокого террора герцога Альбы, преследовавшего протестантов. </a:t>
            </a:r>
          </a:p>
          <a:p>
            <a:pPr>
              <a:lnSpc>
                <a:spcPct val="80000"/>
              </a:lnSpc>
            </a:pPr>
            <a:r>
              <a:rPr lang="ru-RU" sz="2000" dirty="0" smtClean="0">
                <a:solidFill>
                  <a:srgbClr val="FFC000"/>
                </a:solidFill>
                <a:latin typeface="Segoe Print" pitchFamily="2" charset="0"/>
              </a:rPr>
              <a:t>Детство будущего живописца прошло в Кёльне, где он, по его собственным словам, «воспитывался до десятилетнего возраста». Только после смерти мужа в 1587 году Мария </a:t>
            </a:r>
            <a:r>
              <a:rPr lang="ru-RU" sz="2000" dirty="0" err="1" smtClean="0">
                <a:solidFill>
                  <a:srgbClr val="FFC000"/>
                </a:solidFill>
                <a:latin typeface="Segoe Print" pitchFamily="2" charset="0"/>
              </a:rPr>
              <a:t>Пейпелинкс</a:t>
            </a:r>
            <a:r>
              <a:rPr lang="ru-RU" sz="2000" dirty="0" smtClean="0">
                <a:solidFill>
                  <a:srgbClr val="FFC000"/>
                </a:solidFill>
                <a:latin typeface="Segoe Print" pitchFamily="2" charset="0"/>
              </a:rPr>
              <a:t> получила возможность вернуться с детьми в Антверпен. </a:t>
            </a:r>
          </a:p>
          <a:p>
            <a:pPr>
              <a:lnSpc>
                <a:spcPct val="80000"/>
              </a:lnSpc>
            </a:pPr>
            <a:endParaRPr lang="ru-RU" sz="2000" dirty="0" smtClean="0">
              <a:solidFill>
                <a:srgbClr val="FFC000"/>
              </a:solidFill>
              <a:latin typeface="Segoe Print" pitchFamily="2" charset="0"/>
            </a:endParaRPr>
          </a:p>
          <a:p>
            <a:pPr>
              <a:lnSpc>
                <a:spcPct val="80000"/>
              </a:lnSpc>
            </a:pPr>
            <a:r>
              <a:rPr lang="ru-RU" sz="2000" dirty="0" smtClean="0">
                <a:solidFill>
                  <a:srgbClr val="FFC000"/>
                </a:solidFill>
                <a:latin typeface="Segoe Print" pitchFamily="2" charset="0"/>
              </a:rPr>
              <a:t>Здесь одиннадцатилетний Питер </a:t>
            </a:r>
            <a:r>
              <a:rPr lang="ru-RU" sz="2000" dirty="0" err="1" smtClean="0">
                <a:solidFill>
                  <a:srgbClr val="FFC000"/>
                </a:solidFill>
                <a:latin typeface="Segoe Print" pitchFamily="2" charset="0"/>
              </a:rPr>
              <a:t>Пауль</a:t>
            </a:r>
            <a:r>
              <a:rPr lang="ru-RU" sz="2000" dirty="0" smtClean="0">
                <a:solidFill>
                  <a:srgbClr val="FFC000"/>
                </a:solidFill>
                <a:latin typeface="Segoe Print" pitchFamily="2" charset="0"/>
              </a:rPr>
              <a:t> и его старший брат Филипп были отданы в латинскую школу. Питер </a:t>
            </a:r>
            <a:r>
              <a:rPr lang="ru-RU" sz="2000" dirty="0" err="1" smtClean="0">
                <a:solidFill>
                  <a:srgbClr val="FFC000"/>
                </a:solidFill>
                <a:latin typeface="Segoe Print" pitchFamily="2" charset="0"/>
              </a:rPr>
              <a:t>Пауль</a:t>
            </a:r>
            <a:r>
              <a:rPr lang="ru-RU" sz="2000" dirty="0" smtClean="0">
                <a:solidFill>
                  <a:srgbClr val="FFC000"/>
                </a:solidFill>
                <a:latin typeface="Segoe Print" pitchFamily="2" charset="0"/>
              </a:rPr>
              <a:t>, все сильнее ощущавший неодолимое влечение к искусству, с четырнадцати лет начал обучаться живописи у </a:t>
            </a:r>
            <a:r>
              <a:rPr lang="ru-RU" sz="2000" dirty="0" err="1" smtClean="0">
                <a:solidFill>
                  <a:srgbClr val="FFC000"/>
                </a:solidFill>
                <a:latin typeface="Segoe Print" pitchFamily="2" charset="0"/>
              </a:rPr>
              <a:t>антверпенских</a:t>
            </a:r>
            <a:r>
              <a:rPr lang="ru-RU" sz="2000" dirty="0" smtClean="0">
                <a:solidFill>
                  <a:srgbClr val="FFC000"/>
                </a:solidFill>
                <a:latin typeface="Segoe Print" pitchFamily="2" charset="0"/>
              </a:rPr>
              <a:t> художников. </a:t>
            </a:r>
          </a:p>
          <a:p>
            <a:pPr>
              <a:lnSpc>
                <a:spcPct val="80000"/>
              </a:lnSpc>
            </a:pPr>
            <a:endParaRPr lang="ru-RU" sz="2000" dirty="0" smtClean="0">
              <a:solidFill>
                <a:srgbClr val="FFC000"/>
              </a:solidFill>
              <a:latin typeface="Segoe Print" pitchFamily="2" charset="0"/>
            </a:endParaRPr>
          </a:p>
          <a:p>
            <a:pPr>
              <a:lnSpc>
                <a:spcPct val="80000"/>
              </a:lnSpc>
            </a:pPr>
            <a:r>
              <a:rPr lang="ru-RU" sz="2000" dirty="0" smtClean="0">
                <a:solidFill>
                  <a:srgbClr val="FFC000"/>
                </a:solidFill>
                <a:latin typeface="Segoe Print" pitchFamily="2" charset="0"/>
              </a:rPr>
              <a:t>Много дала Рубенсу поездка в Рим. Исполнение обоих заказов (вариант большой картины для главного алтаря церкви </a:t>
            </a:r>
            <a:r>
              <a:rPr lang="ru-RU" sz="2000" dirty="0" err="1" smtClean="0">
                <a:solidFill>
                  <a:srgbClr val="FFC000"/>
                </a:solidFill>
                <a:latin typeface="Segoe Print" pitchFamily="2" charset="0"/>
              </a:rPr>
              <a:t>ораторианцев</a:t>
            </a:r>
            <a:r>
              <a:rPr lang="ru-RU" sz="2000" dirty="0" smtClean="0">
                <a:solidFill>
                  <a:srgbClr val="FFC000"/>
                </a:solidFill>
                <a:latin typeface="Segoe Print" pitchFamily="2" charset="0"/>
              </a:rPr>
              <a:t> Санта-Мария ин </a:t>
            </a:r>
            <a:r>
              <a:rPr lang="ru-RU" sz="2000" dirty="0" err="1" smtClean="0">
                <a:solidFill>
                  <a:srgbClr val="FFC000"/>
                </a:solidFill>
                <a:latin typeface="Segoe Print" pitchFamily="2" charset="0"/>
              </a:rPr>
              <a:t>Валличелла</a:t>
            </a:r>
            <a:r>
              <a:rPr lang="ru-RU" sz="2000" dirty="0" smtClean="0">
                <a:solidFill>
                  <a:srgbClr val="FFC000"/>
                </a:solidFill>
                <a:latin typeface="Segoe Print" pitchFamily="2" charset="0"/>
              </a:rPr>
              <a:t>  и «Поклонение пастухов») позволило молодому фламандцу войти в число первых живописцев Рима. </a:t>
            </a:r>
          </a:p>
          <a:p>
            <a:pPr>
              <a:lnSpc>
                <a:spcPct val="80000"/>
              </a:lnSpc>
            </a:pPr>
            <a:endParaRPr lang="ru-RU" sz="2000" dirty="0" smtClean="0">
              <a:solidFill>
                <a:srgbClr val="FFC000"/>
              </a:solidFill>
              <a:latin typeface="Segoe Print" pitchFamily="2" charset="0"/>
            </a:endParaRPr>
          </a:p>
          <a:p>
            <a:pPr>
              <a:lnSpc>
                <a:spcPct val="80000"/>
              </a:lnSpc>
            </a:pPr>
            <a:r>
              <a:rPr lang="ru-RU" sz="2000" dirty="0" smtClean="0">
                <a:solidFill>
                  <a:srgbClr val="FFC000"/>
                </a:solidFill>
                <a:latin typeface="Segoe Print" pitchFamily="2" charset="0"/>
              </a:rPr>
              <a:t>Стремясь постичь законы монументальной композиции, Рубенс, наряду с ренессансной монументальной живописью, внимательно изучал и античную пластику, делая многочисленные </a:t>
            </a:r>
            <a:r>
              <a:rPr lang="ru-RU" sz="2000" dirty="0" err="1" smtClean="0">
                <a:solidFill>
                  <a:srgbClr val="FFC000"/>
                </a:solidFill>
                <a:latin typeface="Segoe Print" pitchFamily="2" charset="0"/>
              </a:rPr>
              <a:t>штудии</a:t>
            </a:r>
            <a:r>
              <a:rPr lang="ru-RU" sz="2000" dirty="0" smtClean="0">
                <a:solidFill>
                  <a:srgbClr val="FFC000"/>
                </a:solidFill>
                <a:latin typeface="Segoe Print" pitchFamily="2" charset="0"/>
              </a:rPr>
              <a:t> и зарисовки с поразивших его воображение памятников. Причем уже тогда, копируя, он искал в каждой статуе живую модель, послужившую ей прообразом. </a:t>
            </a:r>
          </a:p>
          <a:p>
            <a:pPr>
              <a:lnSpc>
                <a:spcPct val="80000"/>
              </a:lnSpc>
            </a:pPr>
            <a:endParaRPr lang="ru-RU" sz="2000" dirty="0">
              <a:latin typeface="Segoe Print" pitchFamily="2"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9" name="Picture 5" descr="rubens_43"/>
          <p:cNvPicPr>
            <a:picLocks noChangeAspect="1" noChangeArrowheads="1"/>
          </p:cNvPicPr>
          <p:nvPr/>
        </p:nvPicPr>
        <p:blipFill>
          <a:blip r:embed="rId2"/>
          <a:srcRect/>
          <a:stretch>
            <a:fillRect/>
          </a:stretch>
        </p:blipFill>
        <p:spPr bwMode="auto">
          <a:xfrm>
            <a:off x="0" y="0"/>
            <a:ext cx="9144000" cy="7035800"/>
          </a:xfrm>
          <a:prstGeom prst="rect">
            <a:avLst/>
          </a:prstGeom>
          <a:noFill/>
        </p:spPr>
      </p:pic>
      <p:sp>
        <p:nvSpPr>
          <p:cNvPr id="57350" name="Text Box 6"/>
          <p:cNvSpPr txBox="1">
            <a:spLocks noChangeArrowheads="1"/>
          </p:cNvSpPr>
          <p:nvPr/>
        </p:nvSpPr>
        <p:spPr bwMode="auto">
          <a:xfrm>
            <a:off x="3059113" y="6461125"/>
            <a:ext cx="4533613" cy="400110"/>
          </a:xfrm>
          <a:prstGeom prst="rect">
            <a:avLst/>
          </a:prstGeom>
          <a:noFill/>
          <a:ln w="9525">
            <a:noFill/>
            <a:miter lim="800000"/>
            <a:headEnd/>
            <a:tailEnd/>
          </a:ln>
          <a:effectLst/>
        </p:spPr>
        <p:txBody>
          <a:bodyPr wrap="none">
            <a:spAutoFit/>
          </a:bodyPr>
          <a:lstStyle/>
          <a:p>
            <a:r>
              <a:rPr lang="ru-RU" sz="2000" b="1" dirty="0">
                <a:solidFill>
                  <a:srgbClr val="FFC000"/>
                </a:solidFill>
                <a:latin typeface="Segoe Print" pitchFamily="2" charset="0"/>
              </a:rPr>
              <a:t>Орфей и </a:t>
            </a:r>
            <a:r>
              <a:rPr lang="ru-RU" sz="2000" b="1" dirty="0" err="1">
                <a:solidFill>
                  <a:srgbClr val="FFC000"/>
                </a:solidFill>
                <a:latin typeface="Segoe Print" pitchFamily="2" charset="0"/>
              </a:rPr>
              <a:t>Эвридика</a:t>
            </a:r>
            <a:r>
              <a:rPr lang="ru-RU" sz="2000" b="1" dirty="0">
                <a:solidFill>
                  <a:srgbClr val="FFC000"/>
                </a:solidFill>
                <a:latin typeface="Segoe Print" pitchFamily="2" charset="0"/>
              </a:rPr>
              <a:t>, 1636-1638</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9" name="Picture 5" descr="rubens_04"/>
          <p:cNvPicPr>
            <a:picLocks noChangeAspect="1" noChangeArrowheads="1"/>
          </p:cNvPicPr>
          <p:nvPr/>
        </p:nvPicPr>
        <p:blipFill>
          <a:blip r:embed="rId2"/>
          <a:srcRect/>
          <a:stretch>
            <a:fillRect/>
          </a:stretch>
        </p:blipFill>
        <p:spPr bwMode="auto">
          <a:xfrm>
            <a:off x="-214346" y="0"/>
            <a:ext cx="9358346" cy="6858000"/>
          </a:xfrm>
          <a:prstGeom prst="rect">
            <a:avLst/>
          </a:prstGeom>
          <a:noFill/>
        </p:spPr>
      </p:pic>
      <p:sp>
        <p:nvSpPr>
          <p:cNvPr id="4" name="Прямоугольник 3"/>
          <p:cNvSpPr/>
          <p:nvPr/>
        </p:nvSpPr>
        <p:spPr>
          <a:xfrm>
            <a:off x="4572000" y="714356"/>
            <a:ext cx="4572000" cy="646331"/>
          </a:xfrm>
          <a:prstGeom prst="rect">
            <a:avLst/>
          </a:prstGeom>
        </p:spPr>
        <p:txBody>
          <a:bodyPr>
            <a:spAutoFit/>
          </a:bodyPr>
          <a:lstStyle/>
          <a:p>
            <a:r>
              <a:rPr lang="ru-RU" dirty="0" smtClean="0">
                <a:solidFill>
                  <a:srgbClr val="FFC000"/>
                </a:solidFill>
                <a:latin typeface="Segoe Print" pitchFamily="2" charset="0"/>
              </a:rPr>
              <a:t>Туалет Венеры, 1608</a:t>
            </a:r>
            <a:br>
              <a:rPr lang="ru-RU" dirty="0" smtClean="0">
                <a:solidFill>
                  <a:srgbClr val="FFC000"/>
                </a:solidFill>
                <a:latin typeface="Segoe Print" pitchFamily="2" charset="0"/>
              </a:rPr>
            </a:br>
            <a:r>
              <a:rPr lang="ru-RU" dirty="0" smtClean="0">
                <a:solidFill>
                  <a:srgbClr val="FFC000"/>
                </a:solidFill>
                <a:latin typeface="Segoe Print" pitchFamily="2" charset="0"/>
              </a:rPr>
              <a:t>Музей </a:t>
            </a:r>
            <a:r>
              <a:rPr lang="ru-RU" dirty="0" err="1" smtClean="0">
                <a:solidFill>
                  <a:srgbClr val="FFC000"/>
                </a:solidFill>
                <a:latin typeface="Segoe Print" pitchFamily="2" charset="0"/>
              </a:rPr>
              <a:t>Тиссен-Борнемиса</a:t>
            </a:r>
            <a:r>
              <a:rPr lang="ru-RU" dirty="0" smtClean="0">
                <a:solidFill>
                  <a:srgbClr val="FFC000"/>
                </a:solidFill>
                <a:latin typeface="Segoe Print" pitchFamily="2" charset="0"/>
              </a:rPr>
              <a:t>, Мадрид </a:t>
            </a:r>
            <a:endParaRPr lang="ru-RU" dirty="0">
              <a:solidFill>
                <a:srgbClr val="FFC000"/>
              </a:solidFill>
              <a:latin typeface="Segoe Print" pitchFamily="2"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3" name="Picture 5" descr="rubens_05"/>
          <p:cNvPicPr>
            <a:picLocks noChangeAspect="1" noChangeArrowheads="1"/>
          </p:cNvPicPr>
          <p:nvPr/>
        </p:nvPicPr>
        <p:blipFill>
          <a:blip r:embed="rId2"/>
          <a:srcRect/>
          <a:stretch>
            <a:fillRect/>
          </a:stretch>
        </p:blipFill>
        <p:spPr bwMode="auto">
          <a:xfrm>
            <a:off x="0" y="0"/>
            <a:ext cx="9144000" cy="6877050"/>
          </a:xfrm>
          <a:prstGeom prst="rect">
            <a:avLst/>
          </a:prstGeom>
          <a:noFill/>
        </p:spPr>
      </p:pic>
      <p:sp>
        <p:nvSpPr>
          <p:cNvPr id="4" name="Прямоугольник 3"/>
          <p:cNvSpPr/>
          <p:nvPr/>
        </p:nvSpPr>
        <p:spPr>
          <a:xfrm>
            <a:off x="4572000" y="6000768"/>
            <a:ext cx="4572000" cy="646331"/>
          </a:xfrm>
          <a:prstGeom prst="rect">
            <a:avLst/>
          </a:prstGeom>
        </p:spPr>
        <p:txBody>
          <a:bodyPr>
            <a:spAutoFit/>
          </a:bodyPr>
          <a:lstStyle/>
          <a:p>
            <a:r>
              <a:rPr lang="ru-RU" b="1" dirty="0" smtClean="0">
                <a:solidFill>
                  <a:srgbClr val="FFC000"/>
                </a:solidFill>
                <a:latin typeface="Segoe Print" pitchFamily="2" charset="0"/>
              </a:rPr>
              <a:t>Ромул и Рем с волчицей, 1616</a:t>
            </a:r>
            <a:br>
              <a:rPr lang="ru-RU" b="1" dirty="0" smtClean="0">
                <a:solidFill>
                  <a:srgbClr val="FFC000"/>
                </a:solidFill>
                <a:latin typeface="Segoe Print" pitchFamily="2" charset="0"/>
              </a:rPr>
            </a:br>
            <a:r>
              <a:rPr lang="ru-RU" b="1" dirty="0" smtClean="0">
                <a:solidFill>
                  <a:srgbClr val="FFC000"/>
                </a:solidFill>
                <a:latin typeface="Segoe Print" pitchFamily="2" charset="0"/>
              </a:rPr>
              <a:t>Капитолийская пинакотека, Рим</a:t>
            </a:r>
            <a:r>
              <a:rPr lang="ru-RU" dirty="0" smtClean="0">
                <a:solidFill>
                  <a:srgbClr val="FFC000"/>
                </a:solidFill>
                <a:latin typeface="Segoe Print" pitchFamily="2" charset="0"/>
              </a:rPr>
              <a:t> </a:t>
            </a:r>
            <a:endParaRPr lang="ru-RU" dirty="0">
              <a:solidFill>
                <a:srgbClr val="FFC000"/>
              </a:solidFill>
              <a:latin typeface="Segoe Print" pitchFamily="2"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5" descr="Пейзаж"/>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Прямоугольник 3"/>
          <p:cNvSpPr/>
          <p:nvPr/>
        </p:nvSpPr>
        <p:spPr>
          <a:xfrm>
            <a:off x="3903463" y="285728"/>
            <a:ext cx="5240537" cy="369332"/>
          </a:xfrm>
          <a:prstGeom prst="rect">
            <a:avLst/>
          </a:prstGeom>
        </p:spPr>
        <p:txBody>
          <a:bodyPr wrap="none">
            <a:spAutoFit/>
          </a:bodyPr>
          <a:lstStyle/>
          <a:p>
            <a:r>
              <a:rPr lang="ru-RU" dirty="0" smtClean="0">
                <a:solidFill>
                  <a:srgbClr val="FFC000"/>
                </a:solidFill>
                <a:latin typeface="Segoe Print" pitchFamily="2" charset="0"/>
              </a:rPr>
              <a:t>Пейзаж с заходящим солнцем1635-1640</a:t>
            </a:r>
            <a:endParaRPr lang="ru-RU" dirty="0">
              <a:solidFill>
                <a:srgbClr val="FFC000"/>
              </a:solidFill>
              <a:latin typeface="Segoe Print" pitchFamily="2"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7" name="Picture 5" descr="Пейзаж с Филемоном и Бавкидой"/>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9182" name="Rectangle 30"/>
          <p:cNvSpPr>
            <a:spLocks noChangeArrowheads="1"/>
          </p:cNvSpPr>
          <p:nvPr/>
        </p:nvSpPr>
        <p:spPr bwMode="auto">
          <a:xfrm>
            <a:off x="1331913" y="6491288"/>
            <a:ext cx="4947188" cy="369332"/>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Пейзаж с </a:t>
            </a:r>
            <a:r>
              <a:rPr lang="ru-RU" b="1" dirty="0" err="1">
                <a:solidFill>
                  <a:srgbClr val="FFC000"/>
                </a:solidFill>
                <a:latin typeface="Segoe Print" pitchFamily="2" charset="0"/>
              </a:rPr>
              <a:t>Филемоном</a:t>
            </a:r>
            <a:r>
              <a:rPr lang="ru-RU" b="1" dirty="0">
                <a:solidFill>
                  <a:srgbClr val="FFC000"/>
                </a:solidFill>
                <a:latin typeface="Segoe Print" pitchFamily="2" charset="0"/>
              </a:rPr>
              <a:t> и </a:t>
            </a:r>
            <a:r>
              <a:rPr lang="ru-RU" b="1" dirty="0" err="1">
                <a:solidFill>
                  <a:srgbClr val="FFC000"/>
                </a:solidFill>
                <a:latin typeface="Segoe Print" pitchFamily="2" charset="0"/>
              </a:rPr>
              <a:t>Бавкидой</a:t>
            </a:r>
            <a:r>
              <a:rPr lang="ru-RU" b="1" dirty="0">
                <a:solidFill>
                  <a:srgbClr val="FFC000"/>
                </a:solidFill>
                <a:latin typeface="Segoe Print" pitchFamily="2" charset="0"/>
              </a:rPr>
              <a:t> 1637</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7" name="Picture 5" descr="Мария Медичи становится регентшей"/>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8918" name="Rectangle 6"/>
          <p:cNvSpPr>
            <a:spLocks noChangeArrowheads="1"/>
          </p:cNvSpPr>
          <p:nvPr/>
        </p:nvSpPr>
        <p:spPr bwMode="auto">
          <a:xfrm>
            <a:off x="0" y="0"/>
            <a:ext cx="2687637" cy="1323439"/>
          </a:xfrm>
          <a:prstGeom prst="rect">
            <a:avLst/>
          </a:prstGeom>
          <a:noFill/>
          <a:ln w="9525">
            <a:noFill/>
            <a:miter lim="800000"/>
            <a:headEnd/>
            <a:tailEnd/>
          </a:ln>
          <a:effectLst/>
        </p:spPr>
        <p:txBody>
          <a:bodyPr anchor="ctr">
            <a:spAutoFit/>
          </a:bodyPr>
          <a:lstStyle/>
          <a:p>
            <a:r>
              <a:rPr lang="ru-RU" sz="2000" dirty="0">
                <a:solidFill>
                  <a:srgbClr val="FFC000"/>
                </a:solidFill>
                <a:latin typeface="Segoe Print" pitchFamily="2" charset="0"/>
              </a:rPr>
              <a:t>Мария Медичи становится регентшей</a:t>
            </a:r>
          </a:p>
          <a:p>
            <a:r>
              <a:rPr lang="ru-RU" sz="2000" dirty="0">
                <a:solidFill>
                  <a:srgbClr val="FFC000"/>
                </a:solidFill>
                <a:latin typeface="Segoe Print" pitchFamily="2" charset="0"/>
              </a:rPr>
              <a:t>1621-1625</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картина Возвращение крестьян с поля"/>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7918" name="Rectangle 30"/>
          <p:cNvSpPr>
            <a:spLocks noChangeArrowheads="1"/>
          </p:cNvSpPr>
          <p:nvPr/>
        </p:nvSpPr>
        <p:spPr bwMode="auto">
          <a:xfrm>
            <a:off x="406400" y="6081713"/>
            <a:ext cx="3802644" cy="646331"/>
          </a:xfrm>
          <a:prstGeom prst="rect">
            <a:avLst/>
          </a:prstGeom>
          <a:noFill/>
          <a:ln w="9525">
            <a:noFill/>
            <a:miter lim="800000"/>
            <a:headEnd/>
            <a:tailEnd/>
          </a:ln>
          <a:effectLst/>
        </p:spPr>
        <p:txBody>
          <a:bodyPr wrap="none">
            <a:spAutoFit/>
          </a:bodyPr>
          <a:lstStyle/>
          <a:p>
            <a:r>
              <a:rPr lang="ru-RU" b="1" dirty="0">
                <a:solidFill>
                  <a:srgbClr val="FFC000"/>
                </a:solidFill>
                <a:latin typeface="Segoe Print" pitchFamily="2" charset="0"/>
              </a:rPr>
              <a:t>1637</a:t>
            </a:r>
          </a:p>
          <a:p>
            <a:r>
              <a:rPr lang="ru-RU" b="1" dirty="0">
                <a:solidFill>
                  <a:srgbClr val="FFC000"/>
                </a:solidFill>
                <a:latin typeface="Segoe Print" pitchFamily="2" charset="0"/>
              </a:rPr>
              <a:t>Возвращение крестьян с поля</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1" name="Picture 5" descr="Сад Любви"/>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9942" name="Text Box 6"/>
          <p:cNvSpPr txBox="1">
            <a:spLocks noChangeArrowheads="1"/>
          </p:cNvSpPr>
          <p:nvPr/>
        </p:nvSpPr>
        <p:spPr bwMode="auto">
          <a:xfrm>
            <a:off x="1692275" y="6381750"/>
            <a:ext cx="287338" cy="366713"/>
          </a:xfrm>
          <a:prstGeom prst="rect">
            <a:avLst/>
          </a:prstGeom>
          <a:noFill/>
          <a:ln w="9525">
            <a:noFill/>
            <a:miter lim="800000"/>
            <a:headEnd/>
            <a:tailEnd/>
          </a:ln>
          <a:effectLst/>
        </p:spPr>
        <p:txBody>
          <a:bodyPr>
            <a:spAutoFit/>
          </a:bodyPr>
          <a:lstStyle/>
          <a:p>
            <a:endParaRPr lang="ru-RU"/>
          </a:p>
        </p:txBody>
      </p:sp>
      <p:sp>
        <p:nvSpPr>
          <p:cNvPr id="39943" name="Text Box 7"/>
          <p:cNvSpPr txBox="1">
            <a:spLocks noChangeArrowheads="1"/>
          </p:cNvSpPr>
          <p:nvPr/>
        </p:nvSpPr>
        <p:spPr bwMode="auto">
          <a:xfrm>
            <a:off x="1095375" y="6303963"/>
            <a:ext cx="2409634" cy="400110"/>
          </a:xfrm>
          <a:prstGeom prst="rect">
            <a:avLst/>
          </a:prstGeom>
          <a:noFill/>
          <a:ln w="9525">
            <a:noFill/>
            <a:miter lim="800000"/>
            <a:headEnd/>
            <a:tailEnd/>
          </a:ln>
          <a:effectLst/>
        </p:spPr>
        <p:txBody>
          <a:bodyPr wrap="none">
            <a:spAutoFit/>
          </a:bodyPr>
          <a:lstStyle/>
          <a:p>
            <a:r>
              <a:rPr lang="ru-RU" sz="2000" dirty="0">
                <a:solidFill>
                  <a:srgbClr val="FFC000"/>
                </a:solidFill>
                <a:latin typeface="Segoe Print" pitchFamily="2" charset="0"/>
              </a:rPr>
              <a:t>Сад любви 1631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descr="Рубенс. Кермеса"/>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1990" name="Rectangle 6"/>
          <p:cNvSpPr>
            <a:spLocks noChangeArrowheads="1"/>
          </p:cNvSpPr>
          <p:nvPr/>
        </p:nvSpPr>
        <p:spPr bwMode="auto">
          <a:xfrm>
            <a:off x="2771775" y="5899150"/>
            <a:ext cx="3960813" cy="396875"/>
          </a:xfrm>
          <a:prstGeom prst="rect">
            <a:avLst/>
          </a:prstGeom>
          <a:noFill/>
          <a:ln w="9525">
            <a:noFill/>
            <a:miter lim="800000"/>
            <a:headEnd/>
            <a:tailEnd/>
          </a:ln>
          <a:effectLst/>
        </p:spPr>
        <p:txBody>
          <a:bodyPr anchor="ctr">
            <a:spAutoFit/>
          </a:bodyPr>
          <a:lstStyle/>
          <a:p>
            <a:r>
              <a:rPr lang="ru-RU" sz="2000" dirty="0">
                <a:solidFill>
                  <a:srgbClr val="FFC000"/>
                </a:solidFill>
                <a:latin typeface="Segoe Print" pitchFamily="2" charset="0"/>
              </a:rPr>
              <a:t>Кермеса 1635-1638</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a:bodyPr>
          <a:lstStyle/>
          <a:p>
            <a:pPr>
              <a:lnSpc>
                <a:spcPct val="80000"/>
              </a:lnSpc>
            </a:pPr>
            <a:r>
              <a:rPr lang="ru-RU" sz="2000" dirty="0">
                <a:solidFill>
                  <a:srgbClr val="FFC000"/>
                </a:solidFill>
                <a:latin typeface="Segoe Print" pitchFamily="2" charset="0"/>
              </a:rPr>
              <a:t>В поисках собственного монументального стиля художник не прошел также мимо опыта современников — </a:t>
            </a:r>
            <a:r>
              <a:rPr lang="ru-RU" sz="2000" dirty="0" err="1">
                <a:solidFill>
                  <a:srgbClr val="FFC000"/>
                </a:solidFill>
                <a:latin typeface="Segoe Print" pitchFamily="2" charset="0"/>
              </a:rPr>
              <a:t>Аннибале</a:t>
            </a:r>
            <a:r>
              <a:rPr lang="ru-RU" sz="2000" dirty="0">
                <a:solidFill>
                  <a:srgbClr val="FFC000"/>
                </a:solidFill>
                <a:latin typeface="Segoe Print" pitchFamily="2" charset="0"/>
              </a:rPr>
              <a:t> Карраччи и особенно Караваджо. Рубенса вообще отличало острое ощущение своей эпохи, ее потребностей, и он пристально вглядывался в достижения работавших рядом с ним художников, не пропуская ни одной из новинок искусства. </a:t>
            </a: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Пребывание Рубенса в Италии оборвалось внезапно: получив осенью 1608 года известие о смертельной болезни матери, художник поспешил в Антверпен и более в Италию уже не вернулся. </a:t>
            </a:r>
          </a:p>
          <a:p>
            <a:pPr>
              <a:lnSpc>
                <a:spcPct val="80000"/>
              </a:lnSpc>
            </a:pPr>
            <a:r>
              <a:rPr lang="ru-RU" sz="2000" dirty="0">
                <a:solidFill>
                  <a:srgbClr val="FFC000"/>
                </a:solidFill>
                <a:latin typeface="Segoe Print" pitchFamily="2" charset="0"/>
              </a:rPr>
              <a:t> Рубенс женился в 1609 году на восемнадцатилетней Изабелле </a:t>
            </a:r>
            <a:r>
              <a:rPr lang="ru-RU" sz="2000" dirty="0" err="1">
                <a:solidFill>
                  <a:srgbClr val="FFC000"/>
                </a:solidFill>
                <a:latin typeface="Segoe Print" pitchFamily="2" charset="0"/>
              </a:rPr>
              <a:t>Брант</a:t>
            </a:r>
            <a:r>
              <a:rPr lang="ru-RU" sz="2000" dirty="0">
                <a:solidFill>
                  <a:srgbClr val="FFC000"/>
                </a:solidFill>
                <a:latin typeface="Segoe Print" pitchFamily="2" charset="0"/>
              </a:rPr>
              <a:t>, дочери секретаря </a:t>
            </a:r>
            <a:r>
              <a:rPr lang="ru-RU" sz="2000" dirty="0" err="1">
                <a:solidFill>
                  <a:srgbClr val="FFC000"/>
                </a:solidFill>
                <a:latin typeface="Segoe Print" pitchFamily="2" charset="0"/>
              </a:rPr>
              <a:t>антверпенского</a:t>
            </a:r>
            <a:r>
              <a:rPr lang="ru-RU" sz="2000" dirty="0">
                <a:solidFill>
                  <a:srgbClr val="FFC000"/>
                </a:solidFill>
                <a:latin typeface="Segoe Print" pitchFamily="2" charset="0"/>
              </a:rPr>
              <a:t> магистрата, ученого-адвоката и гуманиста Яна </a:t>
            </a:r>
            <a:r>
              <a:rPr lang="ru-RU" sz="2000" dirty="0" err="1">
                <a:solidFill>
                  <a:srgbClr val="FFC000"/>
                </a:solidFill>
                <a:latin typeface="Segoe Print" pitchFamily="2" charset="0"/>
              </a:rPr>
              <a:t>Бранта</a:t>
            </a:r>
            <a:r>
              <a:rPr lang="ru-RU" sz="2000" dirty="0">
                <a:solidFill>
                  <a:srgbClr val="FFC000"/>
                </a:solidFill>
                <a:latin typeface="Segoe Print" pitchFamily="2" charset="0"/>
              </a:rPr>
              <a:t> . </a:t>
            </a:r>
            <a:br>
              <a:rPr lang="ru-RU" sz="2000" dirty="0">
                <a:solidFill>
                  <a:srgbClr val="FFC000"/>
                </a:solidFill>
                <a:latin typeface="Segoe Print" pitchFamily="2" charset="0"/>
              </a:rPr>
            </a:b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Первые же годы пребывания в Антверпене стали временем всеобщего признания, победного триумфа его искусства. Первый крупный заказ, полученный Рубенсом по возвращении на родину, — большая картина «Поклонение волхвов» , дебют художника в родном городе, и особенно исполнение им двух огромных триптихов — «Водружение креста» и «Снятие с креста» быстро выдвинули имя мастера на первое место, как ведущего живописца Антверпена.</a:t>
            </a:r>
          </a:p>
          <a:p>
            <a:pPr>
              <a:lnSpc>
                <a:spcPct val="80000"/>
              </a:lnSpc>
            </a:pPr>
            <a:endParaRPr lang="ru-RU" sz="2000" dirty="0">
              <a:solidFill>
                <a:srgbClr val="FFC000"/>
              </a:solidFill>
              <a:latin typeface="Segoe Print" pitchFamily="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0" y="0"/>
            <a:ext cx="9144000" cy="7100888"/>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nSpc>
                <a:spcPct val="80000"/>
              </a:lnSpc>
            </a:pPr>
            <a:endParaRPr lang="ru-RU" sz="1600" dirty="0"/>
          </a:p>
          <a:p>
            <a:pPr>
              <a:lnSpc>
                <a:spcPct val="80000"/>
              </a:lnSpc>
            </a:pPr>
            <a:r>
              <a:rPr lang="ru-RU" sz="2000" dirty="0">
                <a:solidFill>
                  <a:srgbClr val="FFC000"/>
                </a:solidFill>
                <a:latin typeface="Segoe Print" pitchFamily="2" charset="0"/>
              </a:rPr>
              <a:t>Уже в 1611 году, по свидетельству </a:t>
            </a:r>
            <a:r>
              <a:rPr lang="ru-RU" sz="2000" dirty="0" err="1">
                <a:solidFill>
                  <a:srgbClr val="FFC000"/>
                </a:solidFill>
                <a:latin typeface="Segoe Print" pitchFamily="2" charset="0"/>
              </a:rPr>
              <a:t>антверпенского</a:t>
            </a:r>
            <a:r>
              <a:rPr lang="ru-RU" sz="2000" dirty="0">
                <a:solidFill>
                  <a:srgbClr val="FFC000"/>
                </a:solidFill>
                <a:latin typeface="Segoe Print" pitchFamily="2" charset="0"/>
              </a:rPr>
              <a:t> купца Яна </a:t>
            </a:r>
            <a:r>
              <a:rPr lang="ru-RU" sz="2000" dirty="0" err="1">
                <a:solidFill>
                  <a:srgbClr val="FFC000"/>
                </a:solidFill>
                <a:latin typeface="Segoe Print" pitchFamily="2" charset="0"/>
              </a:rPr>
              <a:t>ле</a:t>
            </a:r>
            <a:r>
              <a:rPr lang="ru-RU" sz="2000" dirty="0">
                <a:solidFill>
                  <a:srgbClr val="FFC000"/>
                </a:solidFill>
                <a:latin typeface="Segoe Print" pitchFamily="2" charset="0"/>
              </a:rPr>
              <a:t> Грана, Рубенса называли «богом живописцев». Словно соревнуясь друг с другом, современники слагали одну за другой оды в честь художника. </a:t>
            </a:r>
            <a:br>
              <a:rPr lang="ru-RU" sz="2000" dirty="0">
                <a:solidFill>
                  <a:srgbClr val="FFC000"/>
                </a:solidFill>
                <a:latin typeface="Segoe Print" pitchFamily="2" charset="0"/>
              </a:rPr>
            </a:br>
            <a:r>
              <a:rPr lang="ru-RU" sz="2000" dirty="0">
                <a:solidFill>
                  <a:srgbClr val="FFC000"/>
                </a:solidFill>
                <a:latin typeface="Segoe Print" pitchFamily="2" charset="0"/>
              </a:rPr>
              <a:t>Необычный успех Рубенса, который ему принесли первые же его </a:t>
            </a:r>
            <a:r>
              <a:rPr lang="ru-RU" sz="2000" dirty="0" err="1">
                <a:solidFill>
                  <a:srgbClr val="FFC000"/>
                </a:solidFill>
                <a:latin typeface="Segoe Print" pitchFamily="2" charset="0"/>
              </a:rPr>
              <a:t>антверпенские</a:t>
            </a:r>
            <a:r>
              <a:rPr lang="ru-RU" sz="2000" dirty="0">
                <a:solidFill>
                  <a:srgbClr val="FFC000"/>
                </a:solidFill>
                <a:latin typeface="Segoe Print" pitchFamily="2" charset="0"/>
              </a:rPr>
              <a:t> работы, положительно поразившие сограждан художника невиданными для фламандцев того времени монументальностью, экспрессией и драматизмом, не мог не привлечь к нему многочисленных учеников. Как придворный живописец Рубенс мог иметь неограниченное число помощников и учеников. Однако желающих поступить в его мастерскую оказалось так много, что он был принужден отклонять многие просьбы. </a:t>
            </a:r>
          </a:p>
          <a:p>
            <a:pPr>
              <a:lnSpc>
                <a:spcPct val="80000"/>
              </a:lnSpc>
            </a:pPr>
            <a:endParaRPr lang="ru-RU" sz="2000" dirty="0">
              <a:solidFill>
                <a:srgbClr val="FFC000"/>
              </a:solidFill>
              <a:latin typeface="Segoe Print" pitchFamily="2" charset="0"/>
            </a:endParaRPr>
          </a:p>
          <a:p>
            <a:pPr>
              <a:lnSpc>
                <a:spcPct val="80000"/>
              </a:lnSpc>
            </a:pPr>
            <a:endParaRPr lang="ru-RU" sz="2000" dirty="0">
              <a:solidFill>
                <a:srgbClr val="FFC000"/>
              </a:solidFill>
              <a:latin typeface="Segoe Print" pitchFamily="2" charset="0"/>
            </a:endParaRPr>
          </a:p>
          <a:p>
            <a:pPr>
              <a:lnSpc>
                <a:spcPct val="80000"/>
              </a:lnSpc>
            </a:pPr>
            <a:r>
              <a:rPr lang="ru-RU" sz="2000" dirty="0">
                <a:solidFill>
                  <a:srgbClr val="FFC000"/>
                </a:solidFill>
                <a:latin typeface="Segoe Print" pitchFamily="2" charset="0"/>
              </a:rPr>
              <a:t>Мастерская Рубенса и в самом дело была лучшей профессиональной школой во Фландрии того времени, ибо Рубенс умел не только учить ремеслу, но и развивать индивидуальные склонности каждого из своих учеников. Однако организация большой мастерской поставила перед Рубенсом и другие задачи. Важнейшей среди них было для художника приведение в систему главных законов своего искусства, разработка общезначимого художественного языка. Решение этой задачи как раз и составило основное содержание работ так называемого «классицистического периода» творчества Рубенса, то есть 1611—1615 годов — первых лет существования его мастерской. </a:t>
            </a:r>
            <a:br>
              <a:rPr lang="ru-RU" sz="2000" dirty="0">
                <a:solidFill>
                  <a:srgbClr val="FFC000"/>
                </a:solidFill>
                <a:latin typeface="Segoe Print" pitchFamily="2" charset="0"/>
              </a:rPr>
            </a:br>
            <a:endParaRPr lang="ru-RU" sz="2000" dirty="0">
              <a:solidFill>
                <a:srgbClr val="FFC000"/>
              </a:solidFill>
              <a:latin typeface="Segoe Print" pitchFamily="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7" name="Picture 5" descr="Изабелла Брандт"/>
          <p:cNvPicPr>
            <a:picLocks noChangeAspect="1" noChangeArrowheads="1"/>
          </p:cNvPicPr>
          <p:nvPr/>
        </p:nvPicPr>
        <p:blipFill>
          <a:blip r:embed="rId2"/>
          <a:srcRect/>
          <a:stretch>
            <a:fillRect/>
          </a:stretch>
        </p:blipFill>
        <p:spPr bwMode="auto">
          <a:xfrm>
            <a:off x="-252413" y="0"/>
            <a:ext cx="9396413" cy="6858000"/>
          </a:xfrm>
          <a:prstGeom prst="rect">
            <a:avLst/>
          </a:prstGeom>
          <a:noFill/>
        </p:spPr>
      </p:pic>
      <p:sp>
        <p:nvSpPr>
          <p:cNvPr id="28678" name="Rectangle 6"/>
          <p:cNvSpPr>
            <a:spLocks noChangeArrowheads="1"/>
          </p:cNvSpPr>
          <p:nvPr/>
        </p:nvSpPr>
        <p:spPr bwMode="auto">
          <a:xfrm>
            <a:off x="4859338" y="2349500"/>
            <a:ext cx="3778250" cy="1465263"/>
          </a:xfrm>
          <a:prstGeom prst="rect">
            <a:avLst/>
          </a:prstGeom>
          <a:noFill/>
          <a:ln w="9525">
            <a:noFill/>
            <a:miter lim="800000"/>
            <a:headEnd/>
            <a:tailEnd/>
          </a:ln>
          <a:effectLst/>
        </p:spPr>
        <p:txBody>
          <a:bodyPr anchor="ctr">
            <a:spAutoFit/>
          </a:bodyPr>
          <a:lstStyle/>
          <a:p>
            <a:r>
              <a:rPr lang="ru-RU" b="1" dirty="0">
                <a:solidFill>
                  <a:srgbClr val="FFC000"/>
                </a:solidFill>
                <a:latin typeface="Segoe Print" pitchFamily="2" charset="0"/>
              </a:rPr>
              <a:t>Изабелла Брандт, жена Рубенса, 1626.</a:t>
            </a:r>
            <a:br>
              <a:rPr lang="ru-RU" b="1" dirty="0">
                <a:solidFill>
                  <a:srgbClr val="FFC000"/>
                </a:solidFill>
                <a:latin typeface="Segoe Print" pitchFamily="2" charset="0"/>
              </a:rPr>
            </a:br>
            <a:r>
              <a:rPr lang="ru-RU" b="1" dirty="0">
                <a:solidFill>
                  <a:srgbClr val="FFC000"/>
                </a:solidFill>
                <a:latin typeface="Segoe Print" pitchFamily="2" charset="0"/>
              </a:rPr>
              <a:t>Холст, масло, 86х62. Галерея Уффици, Флоренция</a:t>
            </a:r>
            <a:r>
              <a:rPr lang="ru-RU" dirty="0">
                <a:solidFill>
                  <a:srgbClr val="FFC000"/>
                </a:solidFill>
              </a:rPr>
              <a:t/>
            </a:r>
            <a:br>
              <a:rPr lang="ru-RU" dirty="0">
                <a:solidFill>
                  <a:srgbClr val="FFC000"/>
                </a:solidFill>
              </a:rPr>
            </a:br>
            <a:endParaRPr lang="ru-RU" dirty="0">
              <a:solidFill>
                <a:srgbClr val="FFC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4294967295"/>
          </p:nvPr>
        </p:nvSpPr>
        <p:spPr>
          <a:xfrm>
            <a:off x="0" y="0"/>
            <a:ext cx="9144000" cy="724535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r>
              <a:rPr lang="ru-RU" sz="2000" dirty="0" smtClean="0">
                <a:solidFill>
                  <a:srgbClr val="FFC000"/>
                </a:solidFill>
                <a:latin typeface="Segoe Print" pitchFamily="2" charset="0"/>
              </a:rPr>
              <a:t>Рубенс в те годы делал своими героями людей почти исключительно прекрасных телом и сильных духом. Художника увлекали высокие примеры стойкости, </a:t>
            </a:r>
            <a:r>
              <a:rPr lang="ru-RU" sz="2000" dirty="0" err="1" smtClean="0">
                <a:solidFill>
                  <a:srgbClr val="FFC000"/>
                </a:solidFill>
                <a:latin typeface="Segoe Print" pitchFamily="2" charset="0"/>
              </a:rPr>
              <a:t>несломленности</a:t>
            </a:r>
            <a:r>
              <a:rPr lang="ru-RU" sz="2000" dirty="0" smtClean="0">
                <a:solidFill>
                  <a:srgbClr val="FFC000"/>
                </a:solidFill>
                <a:latin typeface="Segoe Print" pitchFamily="2" charset="0"/>
              </a:rPr>
              <a:t> человеческого духа («Христос в терновом венце»), героическое начало в человеке, его способность к подвигу («</a:t>
            </a:r>
            <a:r>
              <a:rPr lang="ru-RU" sz="2000" dirty="0" err="1" smtClean="0">
                <a:solidFill>
                  <a:srgbClr val="FFC000"/>
                </a:solidFill>
                <a:latin typeface="Segoe Print" pitchFamily="2" charset="0"/>
              </a:rPr>
              <a:t>Отцелюбие</a:t>
            </a:r>
            <a:r>
              <a:rPr lang="ru-RU" sz="2000" dirty="0" smtClean="0">
                <a:solidFill>
                  <a:srgbClr val="FFC000"/>
                </a:solidFill>
                <a:latin typeface="Segoe Print" pitchFamily="2" charset="0"/>
              </a:rPr>
              <a:t> римлянки»). В поисках тем и образов для своих картин он особенно охотно обращался в тот период к любимой им античности, вдохновляясь, впрочем, не только литературой и мифологией, но даже конкретными памятниками изобразительного искусства древности.</a:t>
            </a:r>
          </a:p>
          <a:p>
            <a:r>
              <a:rPr lang="ru-RU" sz="2000" dirty="0" smtClean="0">
                <a:solidFill>
                  <a:srgbClr val="FFC000"/>
                </a:solidFill>
                <a:latin typeface="Segoe Print" pitchFamily="2" charset="0"/>
              </a:rPr>
              <a:t> Он стал создателем живого, волнующе-яркого стиля художественного выражения, позже названного барокко. Картины Рубенса почти на полвека предвосхитили широкое использование стиля «барокко» художниками в других европейских странах. Яркий, пышный </a:t>
            </a:r>
            <a:r>
              <a:rPr lang="ru-RU" sz="2000" dirty="0" err="1" smtClean="0">
                <a:solidFill>
                  <a:srgbClr val="FFC000"/>
                </a:solidFill>
                <a:latin typeface="Segoe Print" pitchFamily="2" charset="0"/>
              </a:rPr>
              <a:t>рубенсовский</a:t>
            </a:r>
            <a:r>
              <a:rPr lang="ru-RU" sz="2000" dirty="0" smtClean="0">
                <a:solidFill>
                  <a:srgbClr val="FFC000"/>
                </a:solidFill>
                <a:latin typeface="Segoe Print" pitchFamily="2" charset="0"/>
              </a:rPr>
              <a:t> стиль характеризуется изображением крупных тяжелых фигур в стремительном движении, возбужденных до предела эмоционально заряженной атмосферой. Резкие контрасты света и тени, теплые богатые краски, кажется, наделяют его картины кипучей энергией. Он писал грубоватые библейские сцены, стремительную, захватывающую охоту на животных, звонкие ратные побоища, примеры высочайшего проявления религиозного духа, и все это делал с равным пристрастием к перенесению на холст высочайшей жизненной драмы. </a:t>
            </a:r>
          </a:p>
          <a:p>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0" y="0"/>
            <a:ext cx="9144000" cy="3357561"/>
          </a:xfrm>
        </p:spPr>
        <p:style>
          <a:lnRef idx="2">
            <a:schemeClr val="dk1">
              <a:shade val="50000"/>
            </a:schemeClr>
          </a:lnRef>
          <a:fillRef idx="1">
            <a:schemeClr val="dk1"/>
          </a:fillRef>
          <a:effectRef idx="0">
            <a:schemeClr val="dk1"/>
          </a:effectRef>
          <a:fontRef idx="minor">
            <a:schemeClr val="lt1"/>
          </a:fontRef>
        </p:style>
        <p:txBody>
          <a:bodyPr/>
          <a:lstStyle/>
          <a:p>
            <a:pPr>
              <a:lnSpc>
                <a:spcPct val="80000"/>
              </a:lnSpc>
            </a:pPr>
            <a:r>
              <a:rPr lang="ru-RU" sz="2000" dirty="0">
                <a:solidFill>
                  <a:srgbClr val="FFC000"/>
                </a:solidFill>
                <a:latin typeface="Segoe Print" pitchFamily="2" charset="0"/>
              </a:rPr>
              <a:t>Памятники античного искусства, зарисовки с которых Рубенс привез с собой из Италии, не раз служили ему впоследствии источником творческого вдохновения. </a:t>
            </a:r>
          </a:p>
          <a:p>
            <a:pPr>
              <a:lnSpc>
                <a:spcPct val="80000"/>
              </a:lnSpc>
            </a:pPr>
            <a:r>
              <a:rPr lang="ru-RU" sz="2000" dirty="0">
                <a:solidFill>
                  <a:srgbClr val="FFC000"/>
                </a:solidFill>
                <a:latin typeface="Segoe Print" pitchFamily="2" charset="0"/>
              </a:rPr>
              <a:t>Демонстрируя величие человека, Рубенс выступал достойным преемником великих мастеров Возрождения, а, рисуя его во власти инстинктов и страстей, живописец во многом оказался первооткрывателем, заметно расширившим диапазон доступных отражению в искусстве оттенков человеческих эмоций и аффектов. </a:t>
            </a:r>
          </a:p>
        </p:txBody>
      </p:sp>
      <p:sp>
        <p:nvSpPr>
          <p:cNvPr id="10245" name="Rectangle 5"/>
          <p:cNvSpPr>
            <a:spLocks noChangeArrowheads="1"/>
          </p:cNvSpPr>
          <p:nvPr/>
        </p:nvSpPr>
        <p:spPr bwMode="auto">
          <a:xfrm>
            <a:off x="0" y="3357562"/>
            <a:ext cx="9144000" cy="3500438"/>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lstStyle/>
          <a:p>
            <a:pPr marL="342900" indent="-342900">
              <a:lnSpc>
                <a:spcPct val="90000"/>
              </a:lnSpc>
              <a:spcBef>
                <a:spcPct val="20000"/>
              </a:spcBef>
              <a:buFontTx/>
              <a:buChar char="•"/>
            </a:pPr>
            <a:r>
              <a:rPr lang="ru-RU" sz="2000" dirty="0">
                <a:solidFill>
                  <a:srgbClr val="FFC000"/>
                </a:solidFill>
                <a:latin typeface="Segoe Print" pitchFamily="2" charset="0"/>
              </a:rPr>
              <a:t>Его религиозной живописи была чужда отвлеченность церковной догматики. Так, положенный в основу картины «Пир у </a:t>
            </a:r>
            <a:r>
              <a:rPr lang="ru-RU" sz="2000" dirty="0" err="1">
                <a:solidFill>
                  <a:srgbClr val="FFC000"/>
                </a:solidFill>
                <a:latin typeface="Segoe Print" pitchFamily="2" charset="0"/>
              </a:rPr>
              <a:t>Симона</a:t>
            </a:r>
            <a:r>
              <a:rPr lang="ru-RU" sz="2000" dirty="0">
                <a:solidFill>
                  <a:srgbClr val="FFC000"/>
                </a:solidFill>
                <a:latin typeface="Segoe Print" pitchFamily="2" charset="0"/>
              </a:rPr>
              <a:t> фарисея» (около 1618) популярный в живописи XVI—XVII веков евангельский сюжет послужил художнику лишь поводом передать накал страстей, бурное столкновение разнообразных человеческих характеров.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1805</Words>
  <PresentationFormat>Экран (4:3)</PresentationFormat>
  <Paragraphs>110</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nukri</dc:creator>
  <cp:lastModifiedBy>nukri</cp:lastModifiedBy>
  <cp:revision>6</cp:revision>
  <dcterms:created xsi:type="dcterms:W3CDTF">2012-11-08T21:29:08Z</dcterms:created>
  <dcterms:modified xsi:type="dcterms:W3CDTF">2012-11-08T22:23:59Z</dcterms:modified>
</cp:coreProperties>
</file>